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y="6858000" cx="12192000"/>
  <p:notesSz cx="7559675" cy="10691800"/>
  <p:embeddedFontLst>
    <p:embeddedFont>
      <p:font typeface="Roboto"/>
      <p:regular r:id="rId88"/>
      <p:bold r:id="rId89"/>
      <p:italic r:id="rId90"/>
      <p:boldItalic r:id="rId91"/>
    </p:embeddedFont>
    <p:embeddedFont>
      <p:font typeface="Noto Sans Symbols"/>
      <p:regular r:id="rId92"/>
      <p:bold r:id="rId93"/>
    </p:embeddedFont>
    <p:embeddedFont>
      <p:font typeface="Roboto Mono"/>
      <p:regular r:id="rId94"/>
      <p:bold r:id="rId95"/>
      <p:italic r:id="rId96"/>
      <p:boldItalic r:id="rId97"/>
    </p:embeddedFont>
    <p:embeddedFont>
      <p:font typeface="Nova Square"/>
      <p:regular r:id="rId98"/>
    </p:embeddedFont>
    <p:embeddedFont>
      <p:font typeface="Open Sans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3" roundtripDataSignature="AMtx7miSY8naq0szI08lJQRRyF44cku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6E53FF-3A93-4130-938A-DC9FD2E60DB3}">
  <a:tblStyle styleId="{2E6E53FF-3A93-4130-938A-DC9FD2E60D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customschemas.google.com/relationships/presentationmetadata" Target="metadata"/><Relationship Id="rId102" Type="http://schemas.openxmlformats.org/officeDocument/2006/relationships/font" Target="fonts/OpenSans-boldItalic.fntdata"/><Relationship Id="rId101" Type="http://schemas.openxmlformats.org/officeDocument/2006/relationships/font" Target="fonts/OpenSans-italic.fntdata"/><Relationship Id="rId100" Type="http://schemas.openxmlformats.org/officeDocument/2006/relationships/font" Target="fonts/OpenSans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4.xml"/><Relationship Id="rId99" Type="http://schemas.openxmlformats.org/officeDocument/2006/relationships/font" Target="fonts/OpenSans-regular.fntdata"/><Relationship Id="rId10" Type="http://schemas.openxmlformats.org/officeDocument/2006/relationships/slide" Target="slides/slide3.xml"/><Relationship Id="rId98" Type="http://schemas.openxmlformats.org/officeDocument/2006/relationships/font" Target="fonts/NovaSquare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NotoSansSymbols-bold.fntdata"/><Relationship Id="rId92" Type="http://schemas.openxmlformats.org/officeDocument/2006/relationships/font" Target="fonts/NotoSansSymbol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font" Target="fonts/Roboto-regular.fntdata"/><Relationship Id="rId87" Type="http://schemas.openxmlformats.org/officeDocument/2006/relationships/slide" Target="slides/slide80.xml"/><Relationship Id="rId89" Type="http://schemas.openxmlformats.org/officeDocument/2006/relationships/font" Target="fonts/Roboto-bold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ba760221b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ba760221b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ba760221b_0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ba760221b_0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aba760221b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aba760221b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ba760221b_0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ba760221b_0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ba760221b_0_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aba760221b_0_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ba760221b_0_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aba760221b_0_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ba760221b_0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ba760221b_0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aba760221b_0_6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aba760221b_0_6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aba760221b_0_8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aba760221b_0_8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aba760221b_0_9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aba760221b_0_9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ba760221b_0_9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aba760221b_0_9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ba760221b_0_1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aba760221b_0_1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aba760221b_0_1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aba760221b_0_1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aba760221b_0_1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aba760221b_0_1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aba760221b_0_1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aba760221b_0_1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ba760221b_0_1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aba760221b_0_1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aba760221b_0_1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aba760221b_0_1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aba760221b_0_1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3aba760221b_0_1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5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5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6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1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" name="Google Shape;16;p7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4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4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4" name="Google Shape;74;p8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5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5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" name="Google Shape;83;p8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6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6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6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86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6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6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4" name="Google Shape;94;p8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4" name="Google Shape;104;p7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7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8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0" name="Google Shape;110;p8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8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8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6" name="Google Shape;116;p8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8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9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8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8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3" name="Google Shape;123;p8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9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8" name="Google Shape;128;p9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1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9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3" name="Google Shape;133;p9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92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9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9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1" name="Google Shape;141;p9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2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" name="Google Shape;22;p7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93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9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93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9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9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9" name="Google Shape;149;p9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4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94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94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9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9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7" name="Google Shape;157;p9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95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95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4" name="Google Shape;164;p9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96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96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96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96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9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3" name="Google Shape;173;p9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97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97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97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97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97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97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9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9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4" name="Google Shape;184;p9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4" name="Google Shape;194;p7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98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9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9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0" name="Google Shape;200;p9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99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9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9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6" name="Google Shape;206;p9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00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00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0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0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3" name="Google Shape;213;p10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0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0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8" name="Google Shape;218;p10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" name="Google Shape;26;p7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2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0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0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23" name="Google Shape;223;p10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0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03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03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0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0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1" name="Google Shape;231;p10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04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04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04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0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0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9" name="Google Shape;239;p10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0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0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05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0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0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7" name="Google Shape;247;p10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06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06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0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0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4" name="Google Shape;254;p10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07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07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07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07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0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0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3" name="Google Shape;263;p10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08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08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08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08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08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08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0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0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4" name="Google Shape;274;p10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8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" name="Google Shape;33;p7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" name="Google Shape;38;p7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0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3" name="Google Shape;43;p8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1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1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1" name="Google Shape;51;p8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2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" name="Google Shape;59;p8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3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" name="Google Shape;67;p8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7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7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7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7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7" name="Google Shape;97;p7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7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7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Google Shape;100;p7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Google Shape;187;p75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8" name="Google Shape;188;p7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9" name="Google Shape;189;p7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0" name="Google Shape;190;p7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gif"/><Relationship Id="rId4" Type="http://schemas.openxmlformats.org/officeDocument/2006/relationships/image" Target="../media/image60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/>
          <p:nvPr/>
        </p:nvSpPr>
        <p:spPr>
          <a:xfrm>
            <a:off x="725760" y="638280"/>
            <a:ext cx="9855000" cy="407088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"/>
          <p:cNvSpPr/>
          <p:nvPr/>
        </p:nvSpPr>
        <p:spPr>
          <a:xfrm>
            <a:off x="5283360" y="660600"/>
            <a:ext cx="55152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section is elaborated by :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fr-FR" sz="2400"/>
              <a:t>Houssem Ben Brahim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currently a student in : Enetcom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fr-FR" sz="2400">
                <a:latin typeface="Times New Roman"/>
                <a:ea typeface="Times New Roman"/>
                <a:cs typeface="Times New Roman"/>
                <a:sym typeface="Times New Roman"/>
              </a:rPr>
              <a:t>PHD </a:t>
            </a:r>
            <a:r>
              <a:rPr b="1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93221240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1" lang="fr-FR" sz="2400"/>
              <a:t>       </a:t>
            </a:r>
            <a:r>
              <a:rPr b="1" lang="fr-FR" sz="1500">
                <a:solidFill>
                  <a:srgbClr val="1F1F1F"/>
                </a:solidFill>
                <a:highlight>
                  <a:srgbClr val="E9EEF6"/>
                </a:highlight>
                <a:latin typeface="Roboto"/>
                <a:ea typeface="Roboto"/>
                <a:cs typeface="Roboto"/>
                <a:sym typeface="Roboto"/>
              </a:rPr>
              <a:t>benibrahimehoussem@gmail.com</a:t>
            </a:r>
            <a:endParaRPr b="1"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facebook instagram gmail logo png" id="281" name="Google Shape;281;p2"/>
          <p:cNvPicPr preferRelativeResize="0"/>
          <p:nvPr/>
        </p:nvPicPr>
        <p:blipFill rotWithShape="1">
          <a:blip r:embed="rId3">
            <a:alphaModFix/>
          </a:blip>
          <a:srcRect b="2392" l="35357" r="35843" t="70200"/>
          <a:stretch/>
        </p:blipFill>
        <p:spPr>
          <a:xfrm>
            <a:off x="5224320" y="3487405"/>
            <a:ext cx="526680" cy="471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acebook instagram gmail logo png" id="282" name="Google Shape;282;p2"/>
          <p:cNvPicPr preferRelativeResize="0"/>
          <p:nvPr/>
        </p:nvPicPr>
        <p:blipFill rotWithShape="1">
          <a:blip r:embed="rId3">
            <a:alphaModFix/>
          </a:blip>
          <a:srcRect b="68331" l="69657" r="5146" t="3451"/>
          <a:stretch/>
        </p:blipFill>
        <p:spPr>
          <a:xfrm>
            <a:off x="5288223" y="2939865"/>
            <a:ext cx="398880" cy="4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"/>
          <p:cNvSpPr/>
          <p:nvPr/>
        </p:nvSpPr>
        <p:spPr>
          <a:xfrm>
            <a:off x="228600" y="366120"/>
            <a:ext cx="3766800" cy="51204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75" y="1266875"/>
            <a:ext cx="3542850" cy="3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/>
          <p:nvPr>
            <p:ph idx="4294967295" type="body"/>
          </p:nvPr>
        </p:nvSpPr>
        <p:spPr>
          <a:xfrm>
            <a:off x="838080" y="1364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Serial Monitor is a separate window that acts as a separate terminal that communicates by receiving and sending Serial Data from Arduino to pc or from pc to Arduino 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1278360" y="681120"/>
            <a:ext cx="2211120" cy="41472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3"/>
          <p:cNvSpPr/>
          <p:nvPr/>
        </p:nvSpPr>
        <p:spPr>
          <a:xfrm>
            <a:off x="1390320" y="634320"/>
            <a:ext cx="23230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Serial monitor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680" y="2460240"/>
            <a:ext cx="86706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"/>
          <p:cNvSpPr txBox="1"/>
          <p:nvPr>
            <p:ph idx="4294967295" type="body"/>
          </p:nvPr>
        </p:nvSpPr>
        <p:spPr>
          <a:xfrm>
            <a:off x="698400" y="724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Serial Monitor we must: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080" lvl="0" marL="34308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Serial communication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080" lvl="0" marL="34308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Configure baud rate (bit/s)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3080" lvl="0" marL="34308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message to print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0" y="572400"/>
            <a:ext cx="7491960" cy="5125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4"/>
          <p:cNvSpPr/>
          <p:nvPr/>
        </p:nvSpPr>
        <p:spPr>
          <a:xfrm>
            <a:off x="382680" y="113832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382680" y="152100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4"/>
          <p:cNvSpPr/>
          <p:nvPr/>
        </p:nvSpPr>
        <p:spPr>
          <a:xfrm>
            <a:off x="385560" y="186912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4"/>
          <p:cNvSpPr/>
          <p:nvPr/>
        </p:nvSpPr>
        <p:spPr>
          <a:xfrm>
            <a:off x="391680" y="109080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394560" y="147672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397800" y="183420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11237040" y="67500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>
            <a:off x="11246040" y="62748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5658840" y="249480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4"/>
          <p:cNvSpPr/>
          <p:nvPr/>
        </p:nvSpPr>
        <p:spPr>
          <a:xfrm>
            <a:off x="5641560" y="244080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6285600" y="3850560"/>
            <a:ext cx="315360" cy="261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/>
          <p:nvPr/>
        </p:nvSpPr>
        <p:spPr>
          <a:xfrm>
            <a:off x="6297840" y="3815280"/>
            <a:ext cx="204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4"/>
          <p:cNvSpPr/>
          <p:nvPr/>
        </p:nvSpPr>
        <p:spPr>
          <a:xfrm rot="3078000">
            <a:off x="11496960" y="926280"/>
            <a:ext cx="173880" cy="1306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"/>
          <p:cNvSpPr/>
          <p:nvPr/>
        </p:nvSpPr>
        <p:spPr>
          <a:xfrm>
            <a:off x="783720" y="348480"/>
            <a:ext cx="1692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46" y="2791080"/>
            <a:ext cx="1977840" cy="127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826" y="2791080"/>
            <a:ext cx="1977840" cy="127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1187" y="2791075"/>
            <a:ext cx="1836463" cy="12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5"/>
          <p:cNvSpPr/>
          <p:nvPr/>
        </p:nvSpPr>
        <p:spPr>
          <a:xfrm>
            <a:off x="6647760" y="2791080"/>
            <a:ext cx="1200900" cy="1275900"/>
          </a:xfrm>
          <a:prstGeom prst="rect">
            <a:avLst/>
          </a:prstGeom>
          <a:solidFill>
            <a:srgbClr val="FBE4D4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Assembler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10687180" y="2791080"/>
            <a:ext cx="1200900" cy="1275900"/>
          </a:xfrm>
          <a:prstGeom prst="rect">
            <a:avLst/>
          </a:prstGeom>
          <a:solidFill>
            <a:srgbClr val="BBD6EE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fr-FR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/>
          <p:nvPr/>
        </p:nvSpPr>
        <p:spPr>
          <a:xfrm>
            <a:off x="2561486" y="2791243"/>
            <a:ext cx="1200900" cy="1275900"/>
          </a:xfrm>
          <a:prstGeom prst="rect">
            <a:avLst/>
          </a:prstGeom>
          <a:solidFill>
            <a:srgbClr val="FBE4D4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2177200" y="3429000"/>
            <a:ext cx="3603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443" name="Google Shape;443;p15"/>
          <p:cNvSpPr/>
          <p:nvPr/>
        </p:nvSpPr>
        <p:spPr>
          <a:xfrm>
            <a:off x="3878613" y="3429000"/>
            <a:ext cx="3603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444" name="Google Shape;444;p15"/>
          <p:cNvSpPr/>
          <p:nvPr/>
        </p:nvSpPr>
        <p:spPr>
          <a:xfrm>
            <a:off x="6287040" y="3429000"/>
            <a:ext cx="3603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445" name="Google Shape;445;p15"/>
          <p:cNvSpPr/>
          <p:nvPr/>
        </p:nvSpPr>
        <p:spPr>
          <a:xfrm>
            <a:off x="7953340" y="3429000"/>
            <a:ext cx="3603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stealth"/>
          </a:ln>
        </p:spPr>
      </p:sp>
      <p:sp>
        <p:nvSpPr>
          <p:cNvPr id="446" name="Google Shape;446;p15"/>
          <p:cNvSpPr/>
          <p:nvPr/>
        </p:nvSpPr>
        <p:spPr>
          <a:xfrm>
            <a:off x="10292260" y="3429000"/>
            <a:ext cx="36034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/>
          <p:nvPr/>
        </p:nvSpPr>
        <p:spPr>
          <a:xfrm>
            <a:off x="2496960" y="1589040"/>
            <a:ext cx="7266960" cy="399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>
            <a:off x="3078000" y="1214280"/>
            <a:ext cx="859320" cy="374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6"/>
          <p:cNvSpPr/>
          <p:nvPr/>
        </p:nvSpPr>
        <p:spPr>
          <a:xfrm>
            <a:off x="7476480" y="2075040"/>
            <a:ext cx="1440000" cy="1965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>
            <a:off x="7476480" y="1770480"/>
            <a:ext cx="1440000" cy="30456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6"/>
          <p:cNvSpPr/>
          <p:nvPr/>
        </p:nvSpPr>
        <p:spPr>
          <a:xfrm>
            <a:off x="3492360" y="1770480"/>
            <a:ext cx="1222560" cy="30456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360" y="2046240"/>
            <a:ext cx="1222560" cy="17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6"/>
          <p:cNvSpPr/>
          <p:nvPr/>
        </p:nvSpPr>
        <p:spPr>
          <a:xfrm>
            <a:off x="3492360" y="4734720"/>
            <a:ext cx="5424120" cy="41112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peripheral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6"/>
          <p:cNvSpPr/>
          <p:nvPr/>
        </p:nvSpPr>
        <p:spPr>
          <a:xfrm flipH="1" rot="-8074800">
            <a:off x="4225320" y="-479160"/>
            <a:ext cx="3800880" cy="3934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6"/>
          <p:cNvSpPr/>
          <p:nvPr/>
        </p:nvSpPr>
        <p:spPr>
          <a:xfrm flipH="1" rot="2725200">
            <a:off x="4170600" y="1662840"/>
            <a:ext cx="3800880" cy="3934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6"/>
          <p:cNvSpPr/>
          <p:nvPr/>
        </p:nvSpPr>
        <p:spPr>
          <a:xfrm rot="-6085800">
            <a:off x="6730200" y="2965680"/>
            <a:ext cx="1775880" cy="297036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6"/>
          <p:cNvSpPr/>
          <p:nvPr/>
        </p:nvSpPr>
        <p:spPr>
          <a:xfrm>
            <a:off x="783720" y="348480"/>
            <a:ext cx="1692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6"/>
          <p:cNvSpPr/>
          <p:nvPr/>
        </p:nvSpPr>
        <p:spPr>
          <a:xfrm flipH="1" rot="10800000">
            <a:off x="4071960" y="5140080"/>
            <a:ext cx="360" cy="81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</p:sp>
      <p:sp>
        <p:nvSpPr>
          <p:cNvPr id="463" name="Google Shape;463;p16"/>
          <p:cNvSpPr/>
          <p:nvPr/>
        </p:nvSpPr>
        <p:spPr>
          <a:xfrm flipH="1" rot="10800000">
            <a:off x="7041960" y="5140080"/>
            <a:ext cx="360" cy="81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464" name="Google Shape;464;p16"/>
          <p:cNvSpPr/>
          <p:nvPr/>
        </p:nvSpPr>
        <p:spPr>
          <a:xfrm flipH="1" rot="10800000">
            <a:off x="5548320" y="5140080"/>
            <a:ext cx="360" cy="81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</p:sp>
      <p:sp>
        <p:nvSpPr>
          <p:cNvPr id="465" name="Google Shape;465;p16"/>
          <p:cNvSpPr/>
          <p:nvPr/>
        </p:nvSpPr>
        <p:spPr>
          <a:xfrm flipH="1" rot="10800000">
            <a:off x="8403480" y="5140080"/>
            <a:ext cx="360" cy="819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</p:sp>
      <p:sp>
        <p:nvSpPr>
          <p:cNvPr id="466" name="Google Shape;466;p16"/>
          <p:cNvSpPr/>
          <p:nvPr/>
        </p:nvSpPr>
        <p:spPr>
          <a:xfrm>
            <a:off x="3569040" y="5968080"/>
            <a:ext cx="10054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/>
          <p:nvPr/>
        </p:nvSpPr>
        <p:spPr>
          <a:xfrm>
            <a:off x="5045400" y="5978520"/>
            <a:ext cx="10054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6612480" y="5968080"/>
            <a:ext cx="10054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7809120" y="5968080"/>
            <a:ext cx="144036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Bluetooth …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,565 Execution Illustrations &amp;amp; Clip Art - iStock" id="470" name="Google Shape;470;p16"/>
          <p:cNvPicPr preferRelativeResize="0"/>
          <p:nvPr/>
        </p:nvPicPr>
        <p:blipFill rotWithShape="1">
          <a:blip r:embed="rId4">
            <a:alphaModFix/>
          </a:blip>
          <a:srcRect b="28194" l="17406" r="19142" t="10170"/>
          <a:stretch/>
        </p:blipFill>
        <p:spPr>
          <a:xfrm>
            <a:off x="7566120" y="2380680"/>
            <a:ext cx="1308240" cy="12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micro controller’s pin may have </a:t>
            </a:r>
            <a:r>
              <a:rPr b="1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states</a:t>
            </a: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7"/>
          <p:cNvSpPr/>
          <p:nvPr/>
        </p:nvSpPr>
        <p:spPr>
          <a:xfrm>
            <a:off x="783720" y="348480"/>
            <a:ext cx="26006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is an µC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17"/>
          <p:cNvCxnSpPr/>
          <p:nvPr/>
        </p:nvCxnSpPr>
        <p:spPr>
          <a:xfrm flipH="1" rot="10800000">
            <a:off x="2084040" y="4185360"/>
            <a:ext cx="7400880" cy="33840"/>
          </a:xfrm>
          <a:prstGeom prst="straightConnector1">
            <a:avLst/>
          </a:prstGeom>
          <a:noFill/>
          <a:ln cap="flat" cmpd="sng" w="952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78" name="Google Shape;478;p17"/>
          <p:cNvCxnSpPr/>
          <p:nvPr/>
        </p:nvCxnSpPr>
        <p:spPr>
          <a:xfrm flipH="1">
            <a:off x="2288880" y="2609640"/>
            <a:ext cx="29160" cy="1762920"/>
          </a:xfrm>
          <a:prstGeom prst="straightConnector1">
            <a:avLst/>
          </a:prstGeom>
          <a:noFill/>
          <a:ln cap="flat" cmpd="sng" w="952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79" name="Google Shape;479;p17"/>
          <p:cNvCxnSpPr/>
          <p:nvPr/>
        </p:nvCxnSpPr>
        <p:spPr>
          <a:xfrm flipH="1" rot="10800000">
            <a:off x="2318040" y="3027120"/>
            <a:ext cx="6991200" cy="11568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80" name="Google Shape;480;p17"/>
          <p:cNvSpPr/>
          <p:nvPr/>
        </p:nvSpPr>
        <p:spPr>
          <a:xfrm>
            <a:off x="1937160" y="2796840"/>
            <a:ext cx="1637280" cy="146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17"/>
          <p:cNvCxnSpPr/>
          <p:nvPr/>
        </p:nvCxnSpPr>
        <p:spPr>
          <a:xfrm>
            <a:off x="2318040" y="3017520"/>
            <a:ext cx="695880" cy="36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2" name="Google Shape;482;p17"/>
          <p:cNvCxnSpPr/>
          <p:nvPr/>
        </p:nvCxnSpPr>
        <p:spPr>
          <a:xfrm>
            <a:off x="3220200" y="3017520"/>
            <a:ext cx="695880" cy="36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3" name="Google Shape;483;p17"/>
          <p:cNvCxnSpPr/>
          <p:nvPr/>
        </p:nvCxnSpPr>
        <p:spPr>
          <a:xfrm>
            <a:off x="4203360" y="3017520"/>
            <a:ext cx="695880" cy="36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84" name="Google Shape;484;p17"/>
          <p:cNvCxnSpPr/>
          <p:nvPr/>
        </p:nvCxnSpPr>
        <p:spPr>
          <a:xfrm>
            <a:off x="5117760" y="3021480"/>
            <a:ext cx="695880" cy="36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85" name="Google Shape;485;p17"/>
          <p:cNvSpPr/>
          <p:nvPr/>
        </p:nvSpPr>
        <p:spPr>
          <a:xfrm>
            <a:off x="3132000" y="3417120"/>
            <a:ext cx="214236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Logical 0: LOW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7"/>
          <p:cNvSpPr/>
          <p:nvPr/>
        </p:nvSpPr>
        <p:spPr>
          <a:xfrm>
            <a:off x="6491520" y="3402720"/>
            <a:ext cx="22154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Logical 1: HIGH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Google Shape;491;p18"/>
          <p:cNvCxnSpPr/>
          <p:nvPr/>
        </p:nvCxnSpPr>
        <p:spPr>
          <a:xfrm>
            <a:off x="2558160" y="3579840"/>
            <a:ext cx="1608900" cy="1497000"/>
          </a:xfrm>
          <a:prstGeom prst="bentConnector2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92" name="Google Shape;492;p18"/>
          <p:cNvSpPr/>
          <p:nvPr/>
        </p:nvSpPr>
        <p:spPr>
          <a:xfrm>
            <a:off x="3860280" y="3924360"/>
            <a:ext cx="641160" cy="641160"/>
          </a:xfrm>
          <a:prstGeom prst="ellipse">
            <a:avLst/>
          </a:prstGeom>
          <a:solidFill>
            <a:srgbClr val="FBE4D4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>
            <a:off x="3860280" y="3924360"/>
            <a:ext cx="641160" cy="64116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>
            <a:off x="783720" y="348480"/>
            <a:ext cx="26686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OUTPUT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784080" y="2699640"/>
            <a:ext cx="1773720" cy="176004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0" i="0" lang="fr-FR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8"/>
          <p:cNvSpPr/>
          <p:nvPr/>
        </p:nvSpPr>
        <p:spPr>
          <a:xfrm>
            <a:off x="2558160" y="3235680"/>
            <a:ext cx="17737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8"/>
          <p:cNvSpPr/>
          <p:nvPr/>
        </p:nvSpPr>
        <p:spPr>
          <a:xfrm>
            <a:off x="2558160" y="324252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8"/>
          <p:cNvSpPr/>
          <p:nvPr/>
        </p:nvSpPr>
        <p:spPr>
          <a:xfrm>
            <a:off x="3969720" y="507708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>
            <a:off x="4181040" y="477864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8"/>
          <p:cNvSpPr/>
          <p:nvPr/>
        </p:nvSpPr>
        <p:spPr>
          <a:xfrm flipH="1" rot="10800000">
            <a:off x="4986360" y="3657600"/>
            <a:ext cx="360" cy="141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01" name="Google Shape;501;p18"/>
          <p:cNvSpPr/>
          <p:nvPr/>
        </p:nvSpPr>
        <p:spPr>
          <a:xfrm>
            <a:off x="4986360" y="422352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8"/>
          <p:cNvSpPr/>
          <p:nvPr/>
        </p:nvSpPr>
        <p:spPr>
          <a:xfrm>
            <a:off x="4986360" y="422136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8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micro controller’s pin may have two Output states: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/>
          <p:nvPr/>
        </p:nvSpPr>
        <p:spPr>
          <a:xfrm>
            <a:off x="7065000" y="2002320"/>
            <a:ext cx="859320" cy="3801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8"/>
          <p:cNvSpPr/>
          <p:nvPr/>
        </p:nvSpPr>
        <p:spPr>
          <a:xfrm flipH="1" rot="10800000">
            <a:off x="8204760" y="2455560"/>
            <a:ext cx="360" cy="2961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06" name="Google Shape;506;p18"/>
          <p:cNvSpPr/>
          <p:nvPr/>
        </p:nvSpPr>
        <p:spPr>
          <a:xfrm>
            <a:off x="7993080" y="541188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8"/>
          <p:cNvSpPr/>
          <p:nvPr/>
        </p:nvSpPr>
        <p:spPr>
          <a:xfrm>
            <a:off x="8204760" y="51138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8"/>
          <p:cNvSpPr/>
          <p:nvPr/>
        </p:nvSpPr>
        <p:spPr>
          <a:xfrm>
            <a:off x="8204760" y="4011480"/>
            <a:ext cx="3753360" cy="19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09" name="Google Shape;509;p18"/>
          <p:cNvSpPr/>
          <p:nvPr/>
        </p:nvSpPr>
        <p:spPr>
          <a:xfrm>
            <a:off x="8084880" y="3112920"/>
            <a:ext cx="293760" cy="4089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/>
          <p:nvPr/>
        </p:nvSpPr>
        <p:spPr>
          <a:xfrm>
            <a:off x="8140680" y="302220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8"/>
          <p:cNvSpPr/>
          <p:nvPr/>
        </p:nvSpPr>
        <p:spPr>
          <a:xfrm>
            <a:off x="8140680" y="348084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8"/>
          <p:cNvSpPr/>
          <p:nvPr/>
        </p:nvSpPr>
        <p:spPr>
          <a:xfrm>
            <a:off x="8328240" y="245736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8"/>
          <p:cNvSpPr/>
          <p:nvPr/>
        </p:nvSpPr>
        <p:spPr>
          <a:xfrm rot="-5400000">
            <a:off x="9661320" y="3153240"/>
            <a:ext cx="1716840" cy="3908160"/>
          </a:xfrm>
          <a:prstGeom prst="arc">
            <a:avLst>
              <a:gd fmla="val 16209077" name="adj1"/>
              <a:gd fmla="val 504168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8"/>
          <p:cNvSpPr/>
          <p:nvPr/>
        </p:nvSpPr>
        <p:spPr>
          <a:xfrm flipH="1" rot="-5400000">
            <a:off x="9661320" y="1010880"/>
            <a:ext cx="1716840" cy="3908160"/>
          </a:xfrm>
          <a:prstGeom prst="arc">
            <a:avLst>
              <a:gd fmla="val 16209077" name="adj1"/>
              <a:gd fmla="val 504168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8"/>
          <p:cNvSpPr/>
          <p:nvPr/>
        </p:nvSpPr>
        <p:spPr>
          <a:xfrm>
            <a:off x="8094960" y="4529520"/>
            <a:ext cx="293760" cy="4089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"/>
          <p:cNvSpPr/>
          <p:nvPr/>
        </p:nvSpPr>
        <p:spPr>
          <a:xfrm>
            <a:off x="8140680" y="443592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8"/>
          <p:cNvSpPr/>
          <p:nvPr/>
        </p:nvSpPr>
        <p:spPr>
          <a:xfrm>
            <a:off x="8140680" y="489420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18"/>
          <p:cNvCxnSpPr/>
          <p:nvPr/>
        </p:nvCxnSpPr>
        <p:spPr>
          <a:xfrm>
            <a:off x="5835240" y="2192400"/>
            <a:ext cx="360" cy="3752640"/>
          </a:xfrm>
          <a:prstGeom prst="straightConnector1">
            <a:avLst/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19" name="Google Shape;519;p18"/>
          <p:cNvSpPr/>
          <p:nvPr/>
        </p:nvSpPr>
        <p:spPr>
          <a:xfrm>
            <a:off x="7065000" y="2388240"/>
            <a:ext cx="4303800" cy="3318840"/>
          </a:xfrm>
          <a:prstGeom prst="rect">
            <a:avLst/>
          </a:prstGeom>
          <a:noFill/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5400000">
            <a:off x="5903280" y="3927600"/>
            <a:ext cx="2906640" cy="3801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peripheral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19"/>
          <p:cNvCxnSpPr/>
          <p:nvPr/>
        </p:nvCxnSpPr>
        <p:spPr>
          <a:xfrm rot="10800000">
            <a:off x="642480" y="2780160"/>
            <a:ext cx="2703000" cy="1021800"/>
          </a:xfrm>
          <a:prstGeom prst="bentConnector2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26" name="Google Shape;526;p19"/>
          <p:cNvSpPr/>
          <p:nvPr/>
        </p:nvSpPr>
        <p:spPr>
          <a:xfrm>
            <a:off x="783720" y="348480"/>
            <a:ext cx="26686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9"/>
          <p:cNvSpPr/>
          <p:nvPr/>
        </p:nvSpPr>
        <p:spPr>
          <a:xfrm>
            <a:off x="3345480" y="2921760"/>
            <a:ext cx="1773720" cy="176004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0" i="0" lang="fr-FR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9"/>
          <p:cNvSpPr/>
          <p:nvPr/>
        </p:nvSpPr>
        <p:spPr>
          <a:xfrm>
            <a:off x="1891080" y="3455280"/>
            <a:ext cx="17737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9"/>
          <p:cNvSpPr/>
          <p:nvPr/>
        </p:nvSpPr>
        <p:spPr>
          <a:xfrm>
            <a:off x="1891080" y="345060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9"/>
          <p:cNvSpPr/>
          <p:nvPr/>
        </p:nvSpPr>
        <p:spPr>
          <a:xfrm>
            <a:off x="212400" y="241056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9"/>
          <p:cNvSpPr/>
          <p:nvPr/>
        </p:nvSpPr>
        <p:spPr>
          <a:xfrm flipH="1" rot="10800000">
            <a:off x="2562120" y="4063680"/>
            <a:ext cx="360" cy="141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32" name="Google Shape;532;p19"/>
          <p:cNvSpPr/>
          <p:nvPr/>
        </p:nvSpPr>
        <p:spPr>
          <a:xfrm>
            <a:off x="2562120" y="462960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9"/>
          <p:cNvSpPr/>
          <p:nvPr/>
        </p:nvSpPr>
        <p:spPr>
          <a:xfrm>
            <a:off x="2562120" y="462348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9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micro controller’s pin may have two Input states: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9"/>
          <p:cNvSpPr/>
          <p:nvPr/>
        </p:nvSpPr>
        <p:spPr>
          <a:xfrm>
            <a:off x="8340480" y="539784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9"/>
          <p:cNvSpPr/>
          <p:nvPr/>
        </p:nvSpPr>
        <p:spPr>
          <a:xfrm>
            <a:off x="8511120" y="50994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9"/>
          <p:cNvSpPr/>
          <p:nvPr/>
        </p:nvSpPr>
        <p:spPr>
          <a:xfrm>
            <a:off x="1120680" y="3655800"/>
            <a:ext cx="788760" cy="3574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1039680" y="373212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9"/>
          <p:cNvSpPr/>
          <p:nvPr/>
        </p:nvSpPr>
        <p:spPr>
          <a:xfrm>
            <a:off x="1839240" y="372816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19"/>
          <p:cNvCxnSpPr/>
          <p:nvPr/>
        </p:nvCxnSpPr>
        <p:spPr>
          <a:xfrm>
            <a:off x="5835240" y="2192400"/>
            <a:ext cx="360" cy="3752640"/>
          </a:xfrm>
          <a:prstGeom prst="straightConnector1">
            <a:avLst/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41" name="Google Shape;541;p19"/>
          <p:cNvSpPr/>
          <p:nvPr/>
        </p:nvSpPr>
        <p:spPr>
          <a:xfrm>
            <a:off x="5887080" y="3687480"/>
            <a:ext cx="1925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42" name="Google Shape;542;p19"/>
          <p:cNvSpPr/>
          <p:nvPr/>
        </p:nvSpPr>
        <p:spPr>
          <a:xfrm rot="5400000">
            <a:off x="7789320" y="3273480"/>
            <a:ext cx="1605240" cy="155772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9"/>
          <p:cNvSpPr/>
          <p:nvPr/>
        </p:nvSpPr>
        <p:spPr>
          <a:xfrm>
            <a:off x="7199280" y="4348080"/>
            <a:ext cx="61668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44" name="Google Shape;544;p19"/>
          <p:cNvSpPr/>
          <p:nvPr/>
        </p:nvSpPr>
        <p:spPr>
          <a:xfrm>
            <a:off x="7070400" y="3732480"/>
            <a:ext cx="859320" cy="118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Vref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9"/>
          <p:cNvSpPr/>
          <p:nvPr/>
        </p:nvSpPr>
        <p:spPr>
          <a:xfrm>
            <a:off x="7790760" y="3236760"/>
            <a:ext cx="859320" cy="143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fr-F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fr-F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9"/>
          <p:cNvSpPr/>
          <p:nvPr/>
        </p:nvSpPr>
        <p:spPr>
          <a:xfrm flipH="1" rot="10800000">
            <a:off x="8542080" y="2688840"/>
            <a:ext cx="360" cy="914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47" name="Google Shape;547;p19"/>
          <p:cNvSpPr/>
          <p:nvPr/>
        </p:nvSpPr>
        <p:spPr>
          <a:xfrm flipH="1" rot="10800000">
            <a:off x="8542080" y="4497480"/>
            <a:ext cx="360" cy="914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48" name="Google Shape;548;p19"/>
          <p:cNvSpPr/>
          <p:nvPr/>
        </p:nvSpPr>
        <p:spPr>
          <a:xfrm>
            <a:off x="8538480" y="260532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9"/>
          <p:cNvSpPr/>
          <p:nvPr/>
        </p:nvSpPr>
        <p:spPr>
          <a:xfrm>
            <a:off x="9266760" y="4049280"/>
            <a:ext cx="1011240" cy="2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50" name="Google Shape;550;p19"/>
          <p:cNvSpPr/>
          <p:nvPr/>
        </p:nvSpPr>
        <p:spPr>
          <a:xfrm>
            <a:off x="7065000" y="2388240"/>
            <a:ext cx="4303800" cy="3318840"/>
          </a:xfrm>
          <a:prstGeom prst="rect">
            <a:avLst/>
          </a:prstGeom>
          <a:noFill/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9"/>
          <p:cNvSpPr/>
          <p:nvPr/>
        </p:nvSpPr>
        <p:spPr>
          <a:xfrm>
            <a:off x="7065000" y="2002320"/>
            <a:ext cx="859320" cy="3801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 rot="-5400000">
            <a:off x="9661320" y="3153240"/>
            <a:ext cx="1716840" cy="3908160"/>
          </a:xfrm>
          <a:prstGeom prst="arc">
            <a:avLst>
              <a:gd fmla="val 16209077" name="adj1"/>
              <a:gd fmla="val 504168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9"/>
          <p:cNvSpPr/>
          <p:nvPr/>
        </p:nvSpPr>
        <p:spPr>
          <a:xfrm flipH="1" rot="-5400000">
            <a:off x="9661320" y="1010880"/>
            <a:ext cx="1716840" cy="3908160"/>
          </a:xfrm>
          <a:prstGeom prst="arc">
            <a:avLst>
              <a:gd fmla="val 16209077" name="adj1"/>
              <a:gd fmla="val 504168" name="adj2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stealth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9"/>
          <p:cNvSpPr/>
          <p:nvPr/>
        </p:nvSpPr>
        <p:spPr>
          <a:xfrm rot="-5400000">
            <a:off x="9534960" y="3846600"/>
            <a:ext cx="2906640" cy="3801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 peripheral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20"/>
          <p:cNvCxnSpPr/>
          <p:nvPr/>
        </p:nvCxnSpPr>
        <p:spPr>
          <a:xfrm>
            <a:off x="6506640" y="3405240"/>
            <a:ext cx="2981400" cy="1626000"/>
          </a:xfrm>
          <a:prstGeom prst="bentConnector2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0" name="Google Shape;560;p20"/>
          <p:cNvSpPr/>
          <p:nvPr/>
        </p:nvSpPr>
        <p:spPr>
          <a:xfrm>
            <a:off x="783720" y="348480"/>
            <a:ext cx="26686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4732560" y="2524680"/>
            <a:ext cx="1773720" cy="176004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0" i="0" lang="fr-FR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0"/>
          <p:cNvSpPr/>
          <p:nvPr/>
        </p:nvSpPr>
        <p:spPr>
          <a:xfrm>
            <a:off x="3277800" y="3027960"/>
            <a:ext cx="17737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0"/>
          <p:cNvSpPr/>
          <p:nvPr/>
        </p:nvSpPr>
        <p:spPr>
          <a:xfrm>
            <a:off x="3277800" y="302328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0"/>
          <p:cNvSpPr/>
          <p:nvPr/>
        </p:nvSpPr>
        <p:spPr>
          <a:xfrm>
            <a:off x="644040" y="2027520"/>
            <a:ext cx="8593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0"/>
          <p:cNvSpPr/>
          <p:nvPr/>
        </p:nvSpPr>
        <p:spPr>
          <a:xfrm flipH="1" rot="10800000">
            <a:off x="3949200" y="3666960"/>
            <a:ext cx="360" cy="141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66" name="Google Shape;566;p20"/>
          <p:cNvSpPr/>
          <p:nvPr/>
        </p:nvSpPr>
        <p:spPr>
          <a:xfrm>
            <a:off x="3949200" y="423288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0"/>
          <p:cNvSpPr/>
          <p:nvPr/>
        </p:nvSpPr>
        <p:spPr>
          <a:xfrm>
            <a:off x="3949200" y="422676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0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µC Input switch = 0 then the Output LED &lt;= 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0"/>
          <p:cNvSpPr/>
          <p:nvPr/>
        </p:nvSpPr>
        <p:spPr>
          <a:xfrm>
            <a:off x="3764880" y="511344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0"/>
          <p:cNvSpPr/>
          <p:nvPr/>
        </p:nvSpPr>
        <p:spPr>
          <a:xfrm>
            <a:off x="3935520" y="48150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0"/>
          <p:cNvSpPr/>
          <p:nvPr/>
        </p:nvSpPr>
        <p:spPr>
          <a:xfrm>
            <a:off x="1073880" y="130680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µC Input switch = 1 then the Output LED &lt;= 1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0"/>
          <p:cNvSpPr/>
          <p:nvPr/>
        </p:nvSpPr>
        <p:spPr>
          <a:xfrm>
            <a:off x="9161280" y="3878640"/>
            <a:ext cx="641160" cy="641160"/>
          </a:xfrm>
          <a:prstGeom prst="ellipse">
            <a:avLst/>
          </a:prstGeom>
          <a:solidFill>
            <a:srgbClr val="FBE4D4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0"/>
          <p:cNvSpPr/>
          <p:nvPr/>
        </p:nvSpPr>
        <p:spPr>
          <a:xfrm>
            <a:off x="9161280" y="3878640"/>
            <a:ext cx="641160" cy="64116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0"/>
          <p:cNvSpPr/>
          <p:nvPr/>
        </p:nvSpPr>
        <p:spPr>
          <a:xfrm>
            <a:off x="6492960" y="3037680"/>
            <a:ext cx="17737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0"/>
          <p:cNvSpPr/>
          <p:nvPr/>
        </p:nvSpPr>
        <p:spPr>
          <a:xfrm>
            <a:off x="6492960" y="303480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0"/>
          <p:cNvSpPr/>
          <p:nvPr/>
        </p:nvSpPr>
        <p:spPr>
          <a:xfrm>
            <a:off x="9290880" y="503172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0"/>
          <p:cNvSpPr/>
          <p:nvPr/>
        </p:nvSpPr>
        <p:spPr>
          <a:xfrm>
            <a:off x="9822960" y="513612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0"/>
          <p:cNvSpPr/>
          <p:nvPr/>
        </p:nvSpPr>
        <p:spPr>
          <a:xfrm flipH="1" rot="10800000">
            <a:off x="10307520" y="3612240"/>
            <a:ext cx="360" cy="141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79" name="Google Shape;579;p20"/>
          <p:cNvSpPr/>
          <p:nvPr/>
        </p:nvSpPr>
        <p:spPr>
          <a:xfrm>
            <a:off x="10307520" y="417816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/>
          <p:nvPr/>
        </p:nvSpPr>
        <p:spPr>
          <a:xfrm>
            <a:off x="10307520" y="4185720"/>
            <a:ext cx="7228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20"/>
          <p:cNvCxnSpPr/>
          <p:nvPr/>
        </p:nvCxnSpPr>
        <p:spPr>
          <a:xfrm rot="10800000">
            <a:off x="1074660" y="2397240"/>
            <a:ext cx="3657900" cy="1008000"/>
          </a:xfrm>
          <a:prstGeom prst="bentConnector2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82" name="Google Shape;582;p20"/>
          <p:cNvSpPr/>
          <p:nvPr/>
        </p:nvSpPr>
        <p:spPr>
          <a:xfrm>
            <a:off x="2056320" y="3254760"/>
            <a:ext cx="788760" cy="3574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0"/>
          <p:cNvSpPr/>
          <p:nvPr/>
        </p:nvSpPr>
        <p:spPr>
          <a:xfrm>
            <a:off x="1975320" y="333108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0"/>
          <p:cNvSpPr/>
          <p:nvPr/>
        </p:nvSpPr>
        <p:spPr>
          <a:xfrm>
            <a:off x="2774880" y="332712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signal bruit gif" id="589" name="Google Shape;589;p21"/>
          <p:cNvPicPr preferRelativeResize="0"/>
          <p:nvPr/>
        </p:nvPicPr>
        <p:blipFill rotWithShape="1">
          <a:blip r:embed="rId3">
            <a:alphaModFix/>
          </a:blip>
          <a:srcRect b="0" l="10276" r="0" t="0"/>
          <a:stretch/>
        </p:blipFill>
        <p:spPr>
          <a:xfrm>
            <a:off x="4259880" y="2599200"/>
            <a:ext cx="2513880" cy="131436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1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1"/>
          <p:cNvSpPr/>
          <p:nvPr/>
        </p:nvSpPr>
        <p:spPr>
          <a:xfrm>
            <a:off x="1968120" y="5381280"/>
            <a:ext cx="6382080" cy="7826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Input can be equal to 1 !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 we must eliminate this signal noise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2.bp.blogspot.com/-yCSO0OhqZuY/WWVHbZQnp1I/AAAAAAAAFRk/hu_omF66Z5MXQ-XBK7kSgnt85bLqvOgzACLcBGAs/s1600/thinky-2.png" id="592" name="Google Shape;592;p21"/>
          <p:cNvPicPr preferRelativeResize="0"/>
          <p:nvPr/>
        </p:nvPicPr>
        <p:blipFill rotWithShape="1">
          <a:blip r:embed="rId4">
            <a:alphaModFix/>
          </a:blip>
          <a:srcRect b="9237" l="13906" r="11037" t="8580"/>
          <a:stretch/>
        </p:blipFill>
        <p:spPr>
          <a:xfrm>
            <a:off x="1675440" y="4840920"/>
            <a:ext cx="986760" cy="10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1"/>
          <p:cNvSpPr/>
          <p:nvPr/>
        </p:nvSpPr>
        <p:spPr>
          <a:xfrm>
            <a:off x="1197000" y="914400"/>
            <a:ext cx="211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1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roblem" id="594" name="Google Shape;594;p21"/>
          <p:cNvPicPr preferRelativeResize="0"/>
          <p:nvPr/>
        </p:nvPicPr>
        <p:blipFill rotWithShape="1">
          <a:blip r:embed="rId5">
            <a:alphaModFix/>
          </a:blip>
          <a:srcRect b="8989" l="12453" r="8776" t="13913"/>
          <a:stretch/>
        </p:blipFill>
        <p:spPr>
          <a:xfrm>
            <a:off x="420840" y="928080"/>
            <a:ext cx="775800" cy="8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/>
          <p:nvPr/>
        </p:nvSpPr>
        <p:spPr>
          <a:xfrm>
            <a:off x="6503760" y="2227680"/>
            <a:ext cx="2191320" cy="207108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0" i="0" lang="fr-FR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1"/>
          <p:cNvSpPr/>
          <p:nvPr/>
        </p:nvSpPr>
        <p:spPr>
          <a:xfrm>
            <a:off x="5167080" y="2881440"/>
            <a:ext cx="17737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1"/>
          <p:cNvSpPr/>
          <p:nvPr/>
        </p:nvSpPr>
        <p:spPr>
          <a:xfrm>
            <a:off x="1596240" y="148968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1"/>
          <p:cNvSpPr/>
          <p:nvPr/>
        </p:nvSpPr>
        <p:spPr>
          <a:xfrm flipH="1" rot="10800000">
            <a:off x="5720400" y="3369600"/>
            <a:ext cx="360" cy="141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599" name="Google Shape;599;p21"/>
          <p:cNvSpPr/>
          <p:nvPr/>
        </p:nvSpPr>
        <p:spPr>
          <a:xfrm>
            <a:off x="5706720" y="45180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1"/>
          <p:cNvSpPr/>
          <p:nvPr/>
        </p:nvSpPr>
        <p:spPr>
          <a:xfrm>
            <a:off x="4792320" y="227232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Antenna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21"/>
          <p:cNvCxnSpPr/>
          <p:nvPr/>
        </p:nvCxnSpPr>
        <p:spPr>
          <a:xfrm rot="10800000">
            <a:off x="2026560" y="1858980"/>
            <a:ext cx="4477200" cy="1403700"/>
          </a:xfrm>
          <a:prstGeom prst="bentConnector2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602" name="Google Shape;602;p21"/>
          <p:cNvSpPr/>
          <p:nvPr/>
        </p:nvSpPr>
        <p:spPr>
          <a:xfrm>
            <a:off x="3044520" y="3119040"/>
            <a:ext cx="788760" cy="3574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1"/>
          <p:cNvSpPr/>
          <p:nvPr/>
        </p:nvSpPr>
        <p:spPr>
          <a:xfrm>
            <a:off x="2963520" y="319536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1"/>
          <p:cNvSpPr/>
          <p:nvPr/>
        </p:nvSpPr>
        <p:spPr>
          <a:xfrm>
            <a:off x="3763080" y="319104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1"/>
          <p:cNvSpPr/>
          <p:nvPr/>
        </p:nvSpPr>
        <p:spPr>
          <a:xfrm>
            <a:off x="5159520" y="288648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1"/>
          <p:cNvSpPr/>
          <p:nvPr/>
        </p:nvSpPr>
        <p:spPr>
          <a:xfrm>
            <a:off x="5797080" y="3822120"/>
            <a:ext cx="673920" cy="63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T=0v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1"/>
          <p:cNvSpPr/>
          <p:nvPr/>
        </p:nvSpPr>
        <p:spPr>
          <a:xfrm>
            <a:off x="5797080" y="3823200"/>
            <a:ext cx="673920" cy="638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T=5v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1"/>
          <p:cNvSpPr/>
          <p:nvPr/>
        </p:nvSpPr>
        <p:spPr>
          <a:xfrm>
            <a:off x="4820760" y="4807440"/>
            <a:ext cx="140364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1"/>
          <p:cNvSpPr/>
          <p:nvPr/>
        </p:nvSpPr>
        <p:spPr>
          <a:xfrm>
            <a:off x="5153760" y="395568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10K.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21"/>
          <p:cNvCxnSpPr/>
          <p:nvPr/>
        </p:nvCxnSpPr>
        <p:spPr>
          <a:xfrm flipH="1" rot="10800000">
            <a:off x="5146200" y="3266280"/>
            <a:ext cx="360" cy="1521000"/>
          </a:xfrm>
          <a:prstGeom prst="straightConnector1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11" name="Google Shape;611;p21"/>
          <p:cNvSpPr/>
          <p:nvPr/>
        </p:nvSpPr>
        <p:spPr>
          <a:xfrm>
            <a:off x="5065560" y="3922200"/>
            <a:ext cx="142920" cy="44136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1"/>
          <p:cNvSpPr/>
          <p:nvPr/>
        </p:nvSpPr>
        <p:spPr>
          <a:xfrm rot="10800000">
            <a:off x="5068440" y="3445560"/>
            <a:ext cx="163800" cy="21492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1"/>
          <p:cNvSpPr/>
          <p:nvPr/>
        </p:nvSpPr>
        <p:spPr>
          <a:xfrm>
            <a:off x="1955160" y="5381280"/>
            <a:ext cx="6382080" cy="7826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This resistor named : pull down resistor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2.bp.blogspot.com/-yCSO0OhqZuY/WWVHbZQnp1I/AAAAAAAAFRk/hu_omF66Z5MXQ-XBK7kSgnt85bLqvOgzACLcBGAs/s1600/thinky-2.png" id="614" name="Google Shape;614;p21"/>
          <p:cNvPicPr preferRelativeResize="0"/>
          <p:nvPr/>
        </p:nvPicPr>
        <p:blipFill rotWithShape="1">
          <a:blip r:embed="rId4">
            <a:alphaModFix/>
          </a:blip>
          <a:srcRect b="9237" l="13906" r="11037" t="8580"/>
          <a:stretch/>
        </p:blipFill>
        <p:spPr>
          <a:xfrm>
            <a:off x="1662480" y="4840920"/>
            <a:ext cx="986760" cy="10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2"/>
          <p:cNvSpPr/>
          <p:nvPr/>
        </p:nvSpPr>
        <p:spPr>
          <a:xfrm>
            <a:off x="1197000" y="914400"/>
            <a:ext cx="211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1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roblem" id="621" name="Google Shape;621;p22"/>
          <p:cNvPicPr preferRelativeResize="0"/>
          <p:nvPr/>
        </p:nvPicPr>
        <p:blipFill rotWithShape="1">
          <a:blip r:embed="rId3">
            <a:alphaModFix/>
          </a:blip>
          <a:srcRect b="8989" l="12453" r="8776" t="13913"/>
          <a:stretch/>
        </p:blipFill>
        <p:spPr>
          <a:xfrm>
            <a:off x="420840" y="928080"/>
            <a:ext cx="775800" cy="8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2"/>
          <p:cNvSpPr/>
          <p:nvPr/>
        </p:nvSpPr>
        <p:spPr>
          <a:xfrm>
            <a:off x="3135240" y="2927160"/>
            <a:ext cx="6382080" cy="7826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If We have pull down resistor so can we found pull up resistor ?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2.bp.blogspot.com/-yCSO0OhqZuY/WWVHbZQnp1I/AAAAAAAAFRk/hu_omF66Z5MXQ-XBK7kSgnt85bLqvOgzACLcBGAs/s1600/thinky-2.png" id="623" name="Google Shape;623;p22"/>
          <p:cNvPicPr preferRelativeResize="0"/>
          <p:nvPr/>
        </p:nvPicPr>
        <p:blipFill rotWithShape="1">
          <a:blip r:embed="rId4">
            <a:alphaModFix/>
          </a:blip>
          <a:srcRect b="9237" l="13906" r="11037" t="8580"/>
          <a:stretch/>
        </p:blipFill>
        <p:spPr>
          <a:xfrm>
            <a:off x="2641680" y="2307600"/>
            <a:ext cx="986760" cy="108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duino logo" id="289" name="Google Shape;2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720" y="2658600"/>
            <a:ext cx="4314240" cy="293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"/>
          <p:cNvSpPr/>
          <p:nvPr/>
        </p:nvSpPr>
        <p:spPr>
          <a:xfrm>
            <a:off x="1073880" y="1306080"/>
            <a:ext cx="99565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name Arduino comes from a bar in Ivrea, Italy, where some of the founders of the project used to meet.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"/>
          <p:cNvSpPr/>
          <p:nvPr/>
        </p:nvSpPr>
        <p:spPr>
          <a:xfrm>
            <a:off x="783720" y="348480"/>
            <a:ext cx="25106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history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/>
          <p:nvPr/>
        </p:nvSpPr>
        <p:spPr>
          <a:xfrm>
            <a:off x="3493080" y="2696040"/>
            <a:ext cx="4553640" cy="3072960"/>
          </a:xfrm>
          <a:custGeom>
            <a:rect b="b" l="l" r="r" t="t"/>
            <a:pathLst>
              <a:path extrusionOk="0" h="3073345" w="4553857">
                <a:moveTo>
                  <a:pt x="0" y="0"/>
                </a:moveTo>
                <a:lnTo>
                  <a:pt x="4553857" y="3073345"/>
                </a:lnTo>
                <a:lnTo>
                  <a:pt x="0" y="307334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8" name="Google Shape;628;p23"/>
          <p:cNvCxnSpPr/>
          <p:nvPr/>
        </p:nvCxnSpPr>
        <p:spPr>
          <a:xfrm>
            <a:off x="5509800" y="1897560"/>
            <a:ext cx="11520" cy="1388880"/>
          </a:xfrm>
          <a:prstGeom prst="straightConnector1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629" name="Google Shape;629;p23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3"/>
          <p:cNvSpPr/>
          <p:nvPr/>
        </p:nvSpPr>
        <p:spPr>
          <a:xfrm>
            <a:off x="1197000" y="914400"/>
            <a:ext cx="211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1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roblem" id="631" name="Google Shape;631;p23"/>
          <p:cNvPicPr preferRelativeResize="0"/>
          <p:nvPr/>
        </p:nvPicPr>
        <p:blipFill rotWithShape="1">
          <a:blip r:embed="rId3">
            <a:alphaModFix/>
          </a:blip>
          <a:srcRect b="8989" l="12453" r="8776" t="13913"/>
          <a:stretch/>
        </p:blipFill>
        <p:spPr>
          <a:xfrm>
            <a:off x="420840" y="928080"/>
            <a:ext cx="775800" cy="8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3"/>
          <p:cNvSpPr/>
          <p:nvPr/>
        </p:nvSpPr>
        <p:spPr>
          <a:xfrm>
            <a:off x="6503760" y="2227680"/>
            <a:ext cx="2191320" cy="207108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Input/Output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peripheral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3"/>
          <p:cNvSpPr/>
          <p:nvPr/>
        </p:nvSpPr>
        <p:spPr>
          <a:xfrm>
            <a:off x="5079960" y="15282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Google Shape;634;p23"/>
          <p:cNvCxnSpPr/>
          <p:nvPr/>
        </p:nvCxnSpPr>
        <p:spPr>
          <a:xfrm flipH="1">
            <a:off x="2026560" y="3292200"/>
            <a:ext cx="4477200" cy="1369500"/>
          </a:xfrm>
          <a:prstGeom prst="bentConnector3">
            <a:avLst>
              <a:gd fmla="val 100296" name="adj1"/>
            </a:avLst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5" name="Google Shape;635;p23"/>
          <p:cNvSpPr/>
          <p:nvPr/>
        </p:nvSpPr>
        <p:spPr>
          <a:xfrm>
            <a:off x="5450040" y="2433240"/>
            <a:ext cx="142920" cy="44136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>
            <a:off x="1814760" y="466668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>
            <a:off x="1971720" y="43686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3"/>
          <p:cNvSpPr/>
          <p:nvPr/>
        </p:nvSpPr>
        <p:spPr>
          <a:xfrm>
            <a:off x="5521680" y="247896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10K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3"/>
          <p:cNvSpPr/>
          <p:nvPr/>
        </p:nvSpPr>
        <p:spPr>
          <a:xfrm>
            <a:off x="3044520" y="3146760"/>
            <a:ext cx="788760" cy="3574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>
            <a:off x="2963520" y="322308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>
            <a:off x="3763080" y="321912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>
            <a:off x="5230080" y="331812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1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3"/>
          <p:cNvSpPr/>
          <p:nvPr/>
        </p:nvSpPr>
        <p:spPr>
          <a:xfrm>
            <a:off x="5232960" y="3312000"/>
            <a:ext cx="2688120" cy="3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INTPUT: 0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3"/>
          <p:cNvSpPr/>
          <p:nvPr/>
        </p:nvSpPr>
        <p:spPr>
          <a:xfrm>
            <a:off x="5276520" y="1069920"/>
            <a:ext cx="4535640" cy="428364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>
            <a:off x="5753160" y="1004040"/>
            <a:ext cx="2115000" cy="57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fr-FR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5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5"/>
          <p:cNvSpPr/>
          <p:nvPr/>
        </p:nvSpPr>
        <p:spPr>
          <a:xfrm>
            <a:off x="1197000" y="914400"/>
            <a:ext cx="2115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1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roblem" id="652" name="Google Shape;652;p25"/>
          <p:cNvPicPr preferRelativeResize="0"/>
          <p:nvPr/>
        </p:nvPicPr>
        <p:blipFill rotWithShape="1">
          <a:blip r:embed="rId3">
            <a:alphaModFix/>
          </a:blip>
          <a:srcRect b="8989" l="12453" r="8776" t="13913"/>
          <a:stretch/>
        </p:blipFill>
        <p:spPr>
          <a:xfrm>
            <a:off x="420840" y="928080"/>
            <a:ext cx="775800" cy="8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25"/>
          <p:cNvSpPr/>
          <p:nvPr/>
        </p:nvSpPr>
        <p:spPr>
          <a:xfrm>
            <a:off x="6503760" y="2227680"/>
            <a:ext cx="2191320" cy="207108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Input/Output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peripheral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25"/>
          <p:cNvCxnSpPr/>
          <p:nvPr/>
        </p:nvCxnSpPr>
        <p:spPr>
          <a:xfrm flipH="1">
            <a:off x="2026560" y="3292200"/>
            <a:ext cx="4477200" cy="1369500"/>
          </a:xfrm>
          <a:prstGeom prst="bentConnector3">
            <a:avLst>
              <a:gd fmla="val 100296" name="adj1"/>
            </a:avLst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55" name="Google Shape;655;p25"/>
          <p:cNvCxnSpPr/>
          <p:nvPr/>
        </p:nvCxnSpPr>
        <p:spPr>
          <a:xfrm>
            <a:off x="5527080" y="1632960"/>
            <a:ext cx="360" cy="786240"/>
          </a:xfrm>
          <a:prstGeom prst="straightConnector1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med" w="med" type="triangle"/>
            <a:tailEnd len="sm" w="sm" type="none"/>
          </a:ln>
        </p:spPr>
      </p:cxnSp>
      <p:cxnSp>
        <p:nvCxnSpPr>
          <p:cNvPr id="656" name="Google Shape;656;p25"/>
          <p:cNvCxnSpPr/>
          <p:nvPr/>
        </p:nvCxnSpPr>
        <p:spPr>
          <a:xfrm flipH="1">
            <a:off x="5527080" y="2540520"/>
            <a:ext cx="10440" cy="745920"/>
          </a:xfrm>
          <a:prstGeom prst="straightConnector1">
            <a:avLst/>
          </a:pr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57" name="Google Shape;657;p25"/>
          <p:cNvSpPr/>
          <p:nvPr/>
        </p:nvSpPr>
        <p:spPr>
          <a:xfrm>
            <a:off x="5521680" y="214380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10K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5"/>
          <p:cNvSpPr/>
          <p:nvPr/>
        </p:nvSpPr>
        <p:spPr>
          <a:xfrm>
            <a:off x="5276520" y="1069920"/>
            <a:ext cx="4535640" cy="428364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5753160" y="1004040"/>
            <a:ext cx="2115000" cy="57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i="0" lang="fr-FR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5"/>
          <p:cNvSpPr/>
          <p:nvPr/>
        </p:nvSpPr>
        <p:spPr>
          <a:xfrm>
            <a:off x="914400" y="2383560"/>
            <a:ext cx="4052880" cy="26384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534600" y="1941480"/>
            <a:ext cx="4241880" cy="19069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Arduino pin Mode can be : -INPUT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5"/>
          <p:cNvSpPr/>
          <p:nvPr/>
        </p:nvSpPr>
        <p:spPr>
          <a:xfrm>
            <a:off x="5403960" y="2778840"/>
            <a:ext cx="273240" cy="3909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534600" y="1941480"/>
            <a:ext cx="4241880" cy="19069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Noto Sans Symbols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Arduino pin Mode can be : -INPUT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-INPUT_PULLUP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5"/>
          <p:cNvSpPr/>
          <p:nvPr/>
        </p:nvSpPr>
        <p:spPr>
          <a:xfrm>
            <a:off x="5537520" y="152388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5"/>
          <p:cNvSpPr/>
          <p:nvPr/>
        </p:nvSpPr>
        <p:spPr>
          <a:xfrm>
            <a:off x="5450040" y="2099160"/>
            <a:ext cx="142920" cy="44136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5469840" y="269424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5457960" y="3054240"/>
            <a:ext cx="140760" cy="13896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6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6"/>
          <p:cNvSpPr/>
          <p:nvPr/>
        </p:nvSpPr>
        <p:spPr>
          <a:xfrm>
            <a:off x="1073880" y="1306080"/>
            <a:ext cx="9956520" cy="118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switch (attached to pin 2) is pressed LED turn on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 LED 13 turn off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arduino.cc/en/uploads/Tutorial/inputPullupSerial_sch.png" id="674" name="Google Shape;674;p26"/>
          <p:cNvPicPr preferRelativeResize="0"/>
          <p:nvPr/>
        </p:nvPicPr>
        <p:blipFill rotWithShape="1">
          <a:blip r:embed="rId3">
            <a:alphaModFix/>
          </a:blip>
          <a:srcRect b="4516" l="0" r="3004" t="6151"/>
          <a:stretch/>
        </p:blipFill>
        <p:spPr>
          <a:xfrm>
            <a:off x="4149000" y="1969200"/>
            <a:ext cx="3670920" cy="417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7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27"/>
          <p:cNvPicPr preferRelativeResize="0"/>
          <p:nvPr/>
        </p:nvPicPr>
        <p:blipFill rotWithShape="1">
          <a:blip r:embed="rId3">
            <a:alphaModFix/>
          </a:blip>
          <a:srcRect b="48847" l="0" r="77602" t="15704"/>
          <a:stretch/>
        </p:blipFill>
        <p:spPr>
          <a:xfrm>
            <a:off x="1193040" y="1200960"/>
            <a:ext cx="5458680" cy="48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29"/>
          <p:cNvPicPr preferRelativeResize="0"/>
          <p:nvPr/>
        </p:nvPicPr>
        <p:blipFill rotWithShape="1">
          <a:blip r:embed="rId3">
            <a:alphaModFix/>
          </a:blip>
          <a:srcRect b="52628" l="-224" r="75812" t="17293"/>
          <a:stretch/>
        </p:blipFill>
        <p:spPr>
          <a:xfrm>
            <a:off x="1567440" y="1609200"/>
            <a:ext cx="6521760" cy="45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9"/>
          <p:cNvSpPr/>
          <p:nvPr/>
        </p:nvSpPr>
        <p:spPr>
          <a:xfrm>
            <a:off x="988920" y="1287720"/>
            <a:ext cx="17258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 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9"/>
          <p:cNvSpPr/>
          <p:nvPr/>
        </p:nvSpPr>
        <p:spPr>
          <a:xfrm>
            <a:off x="1278360" y="681120"/>
            <a:ext cx="2211120" cy="41472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1390320" y="634320"/>
            <a:ext cx="23230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Serial monitor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0"/>
          <p:cNvSpPr txBox="1"/>
          <p:nvPr>
            <p:ph idx="4294967295" type="body"/>
          </p:nvPr>
        </p:nvSpPr>
        <p:spPr>
          <a:xfrm>
            <a:off x="838080" y="15271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program that print a number from 0 to 9 each second: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0"/>
          <p:cNvSpPr/>
          <p:nvPr/>
        </p:nvSpPr>
        <p:spPr>
          <a:xfrm>
            <a:off x="783720" y="6562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30"/>
          <p:cNvPicPr preferRelativeResize="0"/>
          <p:nvPr/>
        </p:nvPicPr>
        <p:blipFill rotWithShape="1">
          <a:blip r:embed="rId3">
            <a:alphaModFix/>
          </a:blip>
          <a:srcRect b="56014" l="111" r="83872" t="18489"/>
          <a:stretch/>
        </p:blipFill>
        <p:spPr>
          <a:xfrm>
            <a:off x="1276200" y="2016720"/>
            <a:ext cx="4899240" cy="438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00" y="1514160"/>
            <a:ext cx="4498200" cy="483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1"/>
          <p:cNvSpPr/>
          <p:nvPr/>
        </p:nvSpPr>
        <p:spPr>
          <a:xfrm>
            <a:off x="559800" y="39492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1"/>
          <p:cNvSpPr/>
          <p:nvPr/>
        </p:nvSpPr>
        <p:spPr>
          <a:xfrm>
            <a:off x="727920" y="1052640"/>
            <a:ext cx="86864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to receive a caracter ‘a’ and send a caracter ‘b’.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5680" y="1730160"/>
            <a:ext cx="3520440" cy="481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/>
          <p:nvPr/>
        </p:nvSpPr>
        <p:spPr>
          <a:xfrm>
            <a:off x="559800" y="39492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2"/>
          <p:cNvSpPr/>
          <p:nvPr/>
        </p:nvSpPr>
        <p:spPr>
          <a:xfrm>
            <a:off x="727920" y="1052640"/>
            <a:ext cx="86864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to receive a message “hello” and send a “hello”.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120" y="1665000"/>
            <a:ext cx="473796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3"/>
          <p:cNvSpPr/>
          <p:nvPr/>
        </p:nvSpPr>
        <p:spPr>
          <a:xfrm>
            <a:off x="7484040" y="3012480"/>
            <a:ext cx="31658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analog Input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3"/>
          <p:cNvSpPr/>
          <p:nvPr/>
        </p:nvSpPr>
        <p:spPr>
          <a:xfrm>
            <a:off x="7326000" y="4759560"/>
            <a:ext cx="5785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3"/>
          <p:cNvSpPr/>
          <p:nvPr/>
        </p:nvSpPr>
        <p:spPr>
          <a:xfrm>
            <a:off x="9961560" y="4759560"/>
            <a:ext cx="5785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33"/>
          <p:cNvCxnSpPr/>
          <p:nvPr/>
        </p:nvCxnSpPr>
        <p:spPr>
          <a:xfrm flipH="1" rot="-5400000">
            <a:off x="8907510" y="3475410"/>
            <a:ext cx="1284900" cy="12828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20" name="Google Shape;720;p33"/>
          <p:cNvSpPr/>
          <p:nvPr/>
        </p:nvSpPr>
        <p:spPr>
          <a:xfrm>
            <a:off x="637200" y="1035000"/>
            <a:ext cx="10335240" cy="191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Arduino can input analog signals as well as digital signals.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measure the value of analog signals, the Arduino has a built-in analog-to-digital converter (ADC). The ADC turns the analog voltage into a digital value. The function that you use to obtain the value of an analog signal is </a:t>
            </a:r>
            <a:r>
              <a:rPr b="0" i="0" lang="fr-FR" sz="2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analogRead</a:t>
            </a: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(pin).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33"/>
          <p:cNvCxnSpPr/>
          <p:nvPr/>
        </p:nvCxnSpPr>
        <p:spPr>
          <a:xfrm rot="5400000">
            <a:off x="7566030" y="3475410"/>
            <a:ext cx="1284900" cy="12828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22" name="Google Shape;722;p33"/>
          <p:cNvSpPr/>
          <p:nvPr/>
        </p:nvSpPr>
        <p:spPr>
          <a:xfrm>
            <a:off x="7200720" y="5452200"/>
            <a:ext cx="1033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1023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3"/>
          <p:cNvSpPr/>
          <p:nvPr/>
        </p:nvSpPr>
        <p:spPr>
          <a:xfrm>
            <a:off x="10071360" y="5452200"/>
            <a:ext cx="578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80" y="2493720"/>
            <a:ext cx="5934600" cy="41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3"/>
          <p:cNvSpPr/>
          <p:nvPr/>
        </p:nvSpPr>
        <p:spPr>
          <a:xfrm>
            <a:off x="1866240" y="4954680"/>
            <a:ext cx="372960" cy="40068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3"/>
          <p:cNvSpPr/>
          <p:nvPr/>
        </p:nvSpPr>
        <p:spPr>
          <a:xfrm>
            <a:off x="1782000" y="4969080"/>
            <a:ext cx="596880" cy="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ADC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duino uno" id="731" name="Google Shape;731;p34"/>
          <p:cNvPicPr preferRelativeResize="0"/>
          <p:nvPr/>
        </p:nvPicPr>
        <p:blipFill rotWithShape="1">
          <a:blip r:embed="rId3">
            <a:alphaModFix/>
          </a:blip>
          <a:srcRect b="19815" l="7850" r="7727" t="19345"/>
          <a:stretch/>
        </p:blipFill>
        <p:spPr>
          <a:xfrm rot="5400000">
            <a:off x="4413600" y="1473840"/>
            <a:ext cx="5226840" cy="3766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4"/>
          <p:cNvSpPr/>
          <p:nvPr/>
        </p:nvSpPr>
        <p:spPr>
          <a:xfrm>
            <a:off x="5215680" y="4609440"/>
            <a:ext cx="484920" cy="115668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4"/>
          <p:cNvSpPr/>
          <p:nvPr/>
        </p:nvSpPr>
        <p:spPr>
          <a:xfrm>
            <a:off x="3666960" y="4749120"/>
            <a:ext cx="1476300" cy="35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4"/>
          <p:cNvSpPr/>
          <p:nvPr/>
        </p:nvSpPr>
        <p:spPr>
          <a:xfrm>
            <a:off x="1838520" y="4674600"/>
            <a:ext cx="18190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analogRead()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4"/>
          <p:cNvSpPr/>
          <p:nvPr/>
        </p:nvSpPr>
        <p:spPr>
          <a:xfrm>
            <a:off x="643680" y="46080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 Input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μcontroller" id="297" name="Google Shape;297;p5"/>
          <p:cNvPicPr preferRelativeResize="0"/>
          <p:nvPr/>
        </p:nvPicPr>
        <p:blipFill rotWithShape="1">
          <a:blip r:embed="rId3">
            <a:alphaModFix/>
          </a:blip>
          <a:srcRect b="14696" l="11187" r="5914" t="12838"/>
          <a:stretch/>
        </p:blipFill>
        <p:spPr>
          <a:xfrm>
            <a:off x="8231400" y="2652840"/>
            <a:ext cx="2799000" cy="2446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basically contains a micro controller; Programmable integrated circuit.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783720" y="348480"/>
            <a:ext cx="26006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is an µC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3824920" y="3445370"/>
            <a:ext cx="4107600" cy="1105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Calibri"/>
              <a:buNone/>
            </a:pPr>
            <a:r>
              <a:rPr b="0" i="0" lang="fr-FR" sz="5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408124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470080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538336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600256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"/>
          <p:cNvSpPr/>
          <p:nvPr/>
        </p:nvSpPr>
        <p:spPr>
          <a:xfrm>
            <a:off x="660952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7229080" y="298601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"/>
          <p:cNvSpPr/>
          <p:nvPr/>
        </p:nvSpPr>
        <p:spPr>
          <a:xfrm flipH="1" rot="10800000">
            <a:off x="437032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"/>
          <p:cNvSpPr/>
          <p:nvPr/>
        </p:nvSpPr>
        <p:spPr>
          <a:xfrm flipH="1" rot="10800000">
            <a:off x="498952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"/>
          <p:cNvSpPr/>
          <p:nvPr/>
        </p:nvSpPr>
        <p:spPr>
          <a:xfrm flipH="1" rot="10800000">
            <a:off x="567208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"/>
          <p:cNvSpPr/>
          <p:nvPr/>
        </p:nvSpPr>
        <p:spPr>
          <a:xfrm flipH="1" rot="10800000">
            <a:off x="629164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"/>
          <p:cNvSpPr/>
          <p:nvPr/>
        </p:nvSpPr>
        <p:spPr>
          <a:xfrm flipH="1" rot="10800000">
            <a:off x="689860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"/>
          <p:cNvSpPr/>
          <p:nvPr/>
        </p:nvSpPr>
        <p:spPr>
          <a:xfrm flipH="1" rot="10800000">
            <a:off x="7517800" y="296345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"/>
          <p:cNvSpPr/>
          <p:nvPr/>
        </p:nvSpPr>
        <p:spPr>
          <a:xfrm>
            <a:off x="408124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"/>
          <p:cNvSpPr/>
          <p:nvPr/>
        </p:nvSpPr>
        <p:spPr>
          <a:xfrm>
            <a:off x="470080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"/>
          <p:cNvSpPr/>
          <p:nvPr/>
        </p:nvSpPr>
        <p:spPr>
          <a:xfrm>
            <a:off x="538336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600256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"/>
          <p:cNvSpPr/>
          <p:nvPr/>
        </p:nvSpPr>
        <p:spPr>
          <a:xfrm>
            <a:off x="660952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"/>
          <p:cNvSpPr/>
          <p:nvPr/>
        </p:nvSpPr>
        <p:spPr>
          <a:xfrm>
            <a:off x="7229080" y="456893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"/>
          <p:cNvSpPr/>
          <p:nvPr/>
        </p:nvSpPr>
        <p:spPr>
          <a:xfrm flipH="1" rot="10800000">
            <a:off x="437032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"/>
          <p:cNvSpPr/>
          <p:nvPr/>
        </p:nvSpPr>
        <p:spPr>
          <a:xfrm flipH="1" rot="10800000">
            <a:off x="498952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"/>
          <p:cNvSpPr/>
          <p:nvPr/>
        </p:nvSpPr>
        <p:spPr>
          <a:xfrm flipH="1" rot="10800000">
            <a:off x="567208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"/>
          <p:cNvSpPr/>
          <p:nvPr/>
        </p:nvSpPr>
        <p:spPr>
          <a:xfrm flipH="1" rot="10800000">
            <a:off x="629164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"/>
          <p:cNvSpPr/>
          <p:nvPr/>
        </p:nvSpPr>
        <p:spPr>
          <a:xfrm flipH="1" rot="10800000">
            <a:off x="689860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"/>
          <p:cNvSpPr/>
          <p:nvPr/>
        </p:nvSpPr>
        <p:spPr>
          <a:xfrm flipH="1" rot="10800000">
            <a:off x="7517800" y="4546370"/>
            <a:ext cx="140100" cy="4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"/>
          <p:cNvSpPr/>
          <p:nvPr/>
        </p:nvSpPr>
        <p:spPr>
          <a:xfrm rot="5400000">
            <a:off x="5640370" y="828440"/>
            <a:ext cx="477300" cy="3927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"/>
          <p:cNvSpPr/>
          <p:nvPr/>
        </p:nvSpPr>
        <p:spPr>
          <a:xfrm rot="-5400000">
            <a:off x="5640130" y="3171740"/>
            <a:ext cx="477300" cy="3927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"/>
          <p:cNvSpPr/>
          <p:nvPr/>
        </p:nvSpPr>
        <p:spPr>
          <a:xfrm>
            <a:off x="4948480" y="2129210"/>
            <a:ext cx="1860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Input/Output pins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"/>
          <p:cNvSpPr/>
          <p:nvPr/>
        </p:nvSpPr>
        <p:spPr>
          <a:xfrm>
            <a:off x="4997800" y="5373890"/>
            <a:ext cx="1860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Input/Output pins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29" name="Google Shape;329;p5"/>
          <p:cNvPicPr preferRelativeResize="0"/>
          <p:nvPr/>
        </p:nvPicPr>
        <p:blipFill rotWithShape="1">
          <a:blip r:embed="rId4">
            <a:alphaModFix/>
          </a:blip>
          <a:srcRect b="7944" l="0" r="0" t="5914"/>
          <a:stretch/>
        </p:blipFill>
        <p:spPr>
          <a:xfrm>
            <a:off x="55425" y="2652855"/>
            <a:ext cx="3331800" cy="281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/>
          <p:nvPr/>
        </p:nvSpPr>
        <p:spPr>
          <a:xfrm>
            <a:off x="783720" y="600120"/>
            <a:ext cx="34329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 Input example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5"/>
          <p:cNvSpPr/>
          <p:nvPr/>
        </p:nvSpPr>
        <p:spPr>
          <a:xfrm>
            <a:off x="6353640" y="2035800"/>
            <a:ext cx="3254040" cy="242604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0" i="0" lang="fr-FR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5"/>
          <p:cNvSpPr/>
          <p:nvPr/>
        </p:nvSpPr>
        <p:spPr>
          <a:xfrm>
            <a:off x="2919960" y="3450960"/>
            <a:ext cx="1338840" cy="5349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alibri"/>
              <a:buNone/>
            </a:pPr>
            <a:r>
              <a:rPr b="0" i="0" lang="fr-F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Temperature sensor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2048040" y="3739320"/>
            <a:ext cx="8586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744" name="Google Shape;744;p35"/>
          <p:cNvSpPr/>
          <p:nvPr/>
        </p:nvSpPr>
        <p:spPr>
          <a:xfrm>
            <a:off x="1775160" y="3382560"/>
            <a:ext cx="135000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0°c </a:t>
            </a:r>
            <a:r>
              <a:rPr b="0" i="0" lang="fr-FR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50°c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Google Shape;745;p35"/>
          <p:cNvCxnSpPr/>
          <p:nvPr/>
        </p:nvCxnSpPr>
        <p:spPr>
          <a:xfrm flipH="1">
            <a:off x="3589980" y="2331360"/>
            <a:ext cx="2750700" cy="1119600"/>
          </a:xfrm>
          <a:prstGeom prst="bentConnector2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746" name="Google Shape;746;p35"/>
          <p:cNvSpPr/>
          <p:nvPr/>
        </p:nvSpPr>
        <p:spPr>
          <a:xfrm>
            <a:off x="4178160" y="1943640"/>
            <a:ext cx="15271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Alimentation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5"/>
          <p:cNvSpPr/>
          <p:nvPr/>
        </p:nvSpPr>
        <p:spPr>
          <a:xfrm>
            <a:off x="4277520" y="3739320"/>
            <a:ext cx="2063160" cy="12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748" name="Google Shape;748;p35"/>
          <p:cNvSpPr/>
          <p:nvPr/>
        </p:nvSpPr>
        <p:spPr>
          <a:xfrm>
            <a:off x="4355640" y="3354840"/>
            <a:ext cx="135000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0V </a:t>
            </a:r>
            <a:r>
              <a:rPr b="0" i="0" lang="fr-FR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5"/>
          <p:cNvSpPr/>
          <p:nvPr/>
        </p:nvSpPr>
        <p:spPr>
          <a:xfrm>
            <a:off x="6431400" y="3554640"/>
            <a:ext cx="135000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fr-FR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5"/>
          <p:cNvSpPr/>
          <p:nvPr/>
        </p:nvSpPr>
        <p:spPr>
          <a:xfrm>
            <a:off x="2953440" y="4822200"/>
            <a:ext cx="5503680" cy="104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What’s the value of the Arduino input when the temperature is 25°C?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6"/>
          <p:cNvSpPr/>
          <p:nvPr/>
        </p:nvSpPr>
        <p:spPr>
          <a:xfrm>
            <a:off x="783720" y="432360"/>
            <a:ext cx="340560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 Input example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1073880" y="138996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in Arduino serial monitor the value of </a:t>
            </a: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Potentiometer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20" y="2177280"/>
            <a:ext cx="6186600" cy="42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080" y="1814760"/>
            <a:ext cx="4863960" cy="504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849240" y="46980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975600" y="1290960"/>
            <a:ext cx="101851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 program that print an alert when </a:t>
            </a: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potentiometer value greater than 75%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37"/>
          <p:cNvPicPr preferRelativeResize="0"/>
          <p:nvPr/>
        </p:nvPicPr>
        <p:blipFill rotWithShape="1">
          <a:blip r:embed="rId3">
            <a:alphaModFix/>
          </a:blip>
          <a:srcRect b="53626" l="224" r="62661" t="18686"/>
          <a:stretch/>
        </p:blipFill>
        <p:spPr>
          <a:xfrm>
            <a:off x="566280" y="1752480"/>
            <a:ext cx="9779760" cy="4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0" name="Google Shape;770;p38"/>
          <p:cNvCxnSpPr/>
          <p:nvPr/>
        </p:nvCxnSpPr>
        <p:spPr>
          <a:xfrm>
            <a:off x="7588080" y="1614600"/>
            <a:ext cx="360" cy="15228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1" name="Google Shape;771;p38"/>
          <p:cNvSpPr/>
          <p:nvPr/>
        </p:nvSpPr>
        <p:spPr>
          <a:xfrm>
            <a:off x="783720" y="3484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PWM Output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38"/>
          <p:cNvCxnSpPr/>
          <p:nvPr/>
        </p:nvCxnSpPr>
        <p:spPr>
          <a:xfrm>
            <a:off x="2811240" y="4353480"/>
            <a:ext cx="6605640" cy="360"/>
          </a:xfrm>
          <a:prstGeom prst="straightConnector1">
            <a:avLst/>
          </a:prstGeom>
          <a:noFill/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3" name="Google Shape;773;p38"/>
          <p:cNvSpPr/>
          <p:nvPr/>
        </p:nvSpPr>
        <p:spPr>
          <a:xfrm rot="5400000">
            <a:off x="9424440" y="5486400"/>
            <a:ext cx="231480" cy="24516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599400" y="4068360"/>
            <a:ext cx="23140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Tmoy=Tmax=5V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38"/>
          <p:cNvCxnSpPr/>
          <p:nvPr/>
        </p:nvCxnSpPr>
        <p:spPr>
          <a:xfrm>
            <a:off x="2811600" y="3480120"/>
            <a:ext cx="6605400" cy="2128800"/>
          </a:xfrm>
          <a:prstGeom prst="bentConnector3">
            <a:avLst>
              <a:gd fmla="val -207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6" name="Google Shape;776;p38"/>
          <p:cNvSpPr/>
          <p:nvPr/>
        </p:nvSpPr>
        <p:spPr>
          <a:xfrm>
            <a:off x="4735800" y="3480120"/>
            <a:ext cx="19080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8"/>
          <p:cNvSpPr/>
          <p:nvPr/>
        </p:nvSpPr>
        <p:spPr>
          <a:xfrm>
            <a:off x="6632640" y="3490920"/>
            <a:ext cx="19080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8"/>
          <p:cNvSpPr/>
          <p:nvPr/>
        </p:nvSpPr>
        <p:spPr>
          <a:xfrm>
            <a:off x="8393400" y="3490920"/>
            <a:ext cx="16344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2681640" y="3234600"/>
            <a:ext cx="231480" cy="24516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/>
          <p:nvPr/>
        </p:nvSpPr>
        <p:spPr>
          <a:xfrm>
            <a:off x="2421360" y="2867040"/>
            <a:ext cx="2314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Voltage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9610920" y="5131800"/>
            <a:ext cx="297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599400" y="4068360"/>
            <a:ext cx="2314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Tmoy&lt;5V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2811600" y="1128600"/>
            <a:ext cx="1773720" cy="124236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0" i="0" lang="fr-FR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4" name="Google Shape;784;p38"/>
          <p:cNvCxnSpPr/>
          <p:nvPr/>
        </p:nvCxnSpPr>
        <p:spPr>
          <a:xfrm>
            <a:off x="4571640" y="1620360"/>
            <a:ext cx="3009600" cy="2628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85" name="Google Shape;785;p38"/>
          <p:cNvSpPr/>
          <p:nvPr/>
        </p:nvSpPr>
        <p:spPr>
          <a:xfrm>
            <a:off x="7260480" y="1964520"/>
            <a:ext cx="641160" cy="641160"/>
          </a:xfrm>
          <a:prstGeom prst="ellipse">
            <a:avLst/>
          </a:prstGeom>
          <a:solidFill>
            <a:srgbClr val="BA0000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8"/>
          <p:cNvSpPr/>
          <p:nvPr/>
        </p:nvSpPr>
        <p:spPr>
          <a:xfrm>
            <a:off x="7383600" y="3131640"/>
            <a:ext cx="395280" cy="45360"/>
          </a:xfrm>
          <a:prstGeom prst="rect">
            <a:avLst/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7745040" y="2656440"/>
            <a:ext cx="8593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7260480" y="1964520"/>
            <a:ext cx="641160" cy="641160"/>
          </a:xfrm>
          <a:prstGeom prst="ellipse">
            <a:avLst/>
          </a:prstGeom>
          <a:solidFill>
            <a:srgbClr val="FE2020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7267320" y="1984680"/>
            <a:ext cx="641160" cy="641160"/>
          </a:xfrm>
          <a:prstGeom prst="ellipse">
            <a:avLst/>
          </a:prstGeom>
          <a:solidFill>
            <a:srgbClr val="FE3939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8"/>
          <p:cNvSpPr/>
          <p:nvPr/>
        </p:nvSpPr>
        <p:spPr>
          <a:xfrm>
            <a:off x="7260480" y="1978920"/>
            <a:ext cx="641160" cy="641160"/>
          </a:xfrm>
          <a:prstGeom prst="ellipse">
            <a:avLst/>
          </a:prstGeom>
          <a:solidFill>
            <a:srgbClr val="FE8484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8"/>
          <p:cNvSpPr/>
          <p:nvPr/>
        </p:nvSpPr>
        <p:spPr>
          <a:xfrm>
            <a:off x="7271640" y="1972440"/>
            <a:ext cx="641160" cy="641160"/>
          </a:xfrm>
          <a:prstGeom prst="ellipse">
            <a:avLst/>
          </a:prstGeom>
          <a:solidFill>
            <a:srgbClr val="D8D8D8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8"/>
          <p:cNvSpPr/>
          <p:nvPr/>
        </p:nvSpPr>
        <p:spPr>
          <a:xfrm>
            <a:off x="4735800" y="3495960"/>
            <a:ext cx="34308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8"/>
          <p:cNvSpPr/>
          <p:nvPr/>
        </p:nvSpPr>
        <p:spPr>
          <a:xfrm>
            <a:off x="6625440" y="3506760"/>
            <a:ext cx="35064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8"/>
          <p:cNvSpPr/>
          <p:nvPr/>
        </p:nvSpPr>
        <p:spPr>
          <a:xfrm>
            <a:off x="8377560" y="3506760"/>
            <a:ext cx="33156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8"/>
          <p:cNvSpPr/>
          <p:nvPr/>
        </p:nvSpPr>
        <p:spPr>
          <a:xfrm>
            <a:off x="4171680" y="3494880"/>
            <a:ext cx="82980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6068880" y="3505680"/>
            <a:ext cx="82980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8"/>
          <p:cNvSpPr/>
          <p:nvPr/>
        </p:nvSpPr>
        <p:spPr>
          <a:xfrm>
            <a:off x="7920720" y="3505680"/>
            <a:ext cx="71136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8"/>
          <p:cNvSpPr/>
          <p:nvPr/>
        </p:nvSpPr>
        <p:spPr>
          <a:xfrm>
            <a:off x="3194280" y="3497040"/>
            <a:ext cx="187776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8"/>
          <p:cNvSpPr/>
          <p:nvPr/>
        </p:nvSpPr>
        <p:spPr>
          <a:xfrm>
            <a:off x="5091480" y="3507840"/>
            <a:ext cx="187776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8"/>
          <p:cNvSpPr/>
          <p:nvPr/>
        </p:nvSpPr>
        <p:spPr>
          <a:xfrm>
            <a:off x="7093080" y="3507840"/>
            <a:ext cx="1609560" cy="207756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70AD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8"/>
          <p:cNvSpPr/>
          <p:nvPr/>
        </p:nvSpPr>
        <p:spPr>
          <a:xfrm>
            <a:off x="2838600" y="3248280"/>
            <a:ext cx="6482160" cy="10641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exploreembedded.com/wiki/images/5/54/0_LPC1768_PWM.gif" id="802" name="Google Shape;8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480" y="955440"/>
            <a:ext cx="9342360" cy="53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8"/>
          <p:cNvSpPr/>
          <p:nvPr/>
        </p:nvSpPr>
        <p:spPr>
          <a:xfrm>
            <a:off x="2927520" y="4937400"/>
            <a:ext cx="5503680" cy="104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b="0" i="0" lang="fr-F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With Arduino we can generate this signal that called PWM(pulse width modulation)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9"/>
          <p:cNvSpPr/>
          <p:nvPr/>
        </p:nvSpPr>
        <p:spPr>
          <a:xfrm>
            <a:off x="783720" y="35784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PWM Output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560" y="1343520"/>
            <a:ext cx="5461200" cy="409572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9"/>
          <p:cNvSpPr/>
          <p:nvPr/>
        </p:nvSpPr>
        <p:spPr>
          <a:xfrm>
            <a:off x="4488120" y="3797640"/>
            <a:ext cx="540720" cy="3729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9"/>
          <p:cNvSpPr/>
          <p:nvPr/>
        </p:nvSpPr>
        <p:spPr>
          <a:xfrm>
            <a:off x="4413240" y="3797640"/>
            <a:ext cx="76464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PWM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9"/>
          <p:cNvSpPr/>
          <p:nvPr/>
        </p:nvSpPr>
        <p:spPr>
          <a:xfrm>
            <a:off x="7512120" y="1640880"/>
            <a:ext cx="31658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analog output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9"/>
          <p:cNvSpPr/>
          <p:nvPr/>
        </p:nvSpPr>
        <p:spPr>
          <a:xfrm>
            <a:off x="7354080" y="3387960"/>
            <a:ext cx="5785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9"/>
          <p:cNvSpPr/>
          <p:nvPr/>
        </p:nvSpPr>
        <p:spPr>
          <a:xfrm>
            <a:off x="9989640" y="3387960"/>
            <a:ext cx="578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39"/>
          <p:cNvCxnSpPr/>
          <p:nvPr/>
        </p:nvCxnSpPr>
        <p:spPr>
          <a:xfrm flipH="1" rot="-5400000">
            <a:off x="8935590" y="2103810"/>
            <a:ext cx="1284900" cy="12828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816" name="Google Shape;816;p39"/>
          <p:cNvCxnSpPr/>
          <p:nvPr/>
        </p:nvCxnSpPr>
        <p:spPr>
          <a:xfrm rot="5400000">
            <a:off x="7594110" y="2103810"/>
            <a:ext cx="1284900" cy="12828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817" name="Google Shape;817;p39"/>
          <p:cNvSpPr/>
          <p:nvPr/>
        </p:nvSpPr>
        <p:spPr>
          <a:xfrm>
            <a:off x="7290720" y="3912480"/>
            <a:ext cx="10335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9"/>
          <p:cNvSpPr/>
          <p:nvPr/>
        </p:nvSpPr>
        <p:spPr>
          <a:xfrm>
            <a:off x="9884880" y="3968280"/>
            <a:ext cx="6865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V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0"/>
          <p:cNvSpPr/>
          <p:nvPr/>
        </p:nvSpPr>
        <p:spPr>
          <a:xfrm>
            <a:off x="1073880" y="1306080"/>
            <a:ext cx="9956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brightness control using potentiometer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0"/>
          <p:cNvSpPr/>
          <p:nvPr/>
        </p:nvSpPr>
        <p:spPr>
          <a:xfrm>
            <a:off x="783720" y="348480"/>
            <a:ext cx="25106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PWM 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0"/>
          <p:cNvPicPr preferRelativeResize="0"/>
          <p:nvPr/>
        </p:nvPicPr>
        <p:blipFill rotWithShape="1">
          <a:blip r:embed="rId3">
            <a:alphaModFix/>
          </a:blip>
          <a:srcRect b="50241" l="335" r="72342" t="18888"/>
          <a:stretch/>
        </p:blipFill>
        <p:spPr>
          <a:xfrm>
            <a:off x="5729040" y="2090160"/>
            <a:ext cx="6192000" cy="393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880" y="2407320"/>
            <a:ext cx="4714560" cy="295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/>
          <p:nvPr/>
        </p:nvSpPr>
        <p:spPr>
          <a:xfrm>
            <a:off x="783720" y="404280"/>
            <a:ext cx="51800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PWM example with map function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1"/>
          <p:cNvSpPr/>
          <p:nvPr/>
        </p:nvSpPr>
        <p:spPr>
          <a:xfrm>
            <a:off x="783720" y="1179000"/>
            <a:ext cx="10161360" cy="28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4F4E4E"/>
                </a:solidFill>
                <a:latin typeface="Arial"/>
                <a:ea typeface="Arial"/>
                <a:cs typeface="Arial"/>
                <a:sym typeface="Arial"/>
              </a:rPr>
              <a:t>Re-maps a number from one range to another. That is, a value of fromLow would get mapped to toLow, a value of fromHigh to toHigh, values in-between to values in-between, etc.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4F4E4E"/>
                </a:solidFill>
                <a:latin typeface="Arial"/>
                <a:ea typeface="Arial"/>
                <a:cs typeface="Arial"/>
                <a:sym typeface="Arial"/>
              </a:rPr>
              <a:t>Example :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4F4E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= map(x, 0, 1023, 0, 255); 				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1"/>
          <p:cNvSpPr/>
          <p:nvPr/>
        </p:nvSpPr>
        <p:spPr>
          <a:xfrm>
            <a:off x="983160" y="2153880"/>
            <a:ext cx="826596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rgbClr val="4F4E4E"/>
                </a:solidFill>
                <a:latin typeface="Arial"/>
                <a:ea typeface="Arial"/>
                <a:cs typeface="Arial"/>
                <a:sym typeface="Arial"/>
              </a:rPr>
              <a:t>map(value, fromLow, fromHigh, toLow, toHigh)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1772640" y="4281120"/>
            <a:ext cx="186948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35" name="Google Shape;835;p41"/>
          <p:cNvSpPr/>
          <p:nvPr/>
        </p:nvSpPr>
        <p:spPr>
          <a:xfrm>
            <a:off x="1847160" y="5159520"/>
            <a:ext cx="186948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200">
            <a:solidFill>
              <a:srgbClr val="FE2020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36" name="Google Shape;836;p41"/>
          <p:cNvSpPr/>
          <p:nvPr/>
        </p:nvSpPr>
        <p:spPr>
          <a:xfrm>
            <a:off x="1283040" y="4078800"/>
            <a:ext cx="31384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X: 0                                     1023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1"/>
          <p:cNvSpPr/>
          <p:nvPr/>
        </p:nvSpPr>
        <p:spPr>
          <a:xfrm>
            <a:off x="1316520" y="4947480"/>
            <a:ext cx="31384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y: 0                                      255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2"/>
          <p:cNvSpPr/>
          <p:nvPr/>
        </p:nvSpPr>
        <p:spPr>
          <a:xfrm>
            <a:off x="783720" y="656280"/>
            <a:ext cx="29415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1253520" y="1745640"/>
            <a:ext cx="9128520" cy="2649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this example, we will send the commands from serial monitor to arduino to: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-"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turn on/off a led  (‘’on’’: turn on led / ‘’off’’: turn off a led)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   Read and send the value in the potentiomtre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duino uno" id="848" name="Google Shape;848;p44"/>
          <p:cNvPicPr preferRelativeResize="0"/>
          <p:nvPr/>
        </p:nvPicPr>
        <p:blipFill rotWithShape="1">
          <a:blip r:embed="rId3">
            <a:alphaModFix/>
          </a:blip>
          <a:srcRect b="19815" l="7850" r="7727" t="19345"/>
          <a:stretch/>
        </p:blipFill>
        <p:spPr>
          <a:xfrm rot="5400000">
            <a:off x="3378960" y="1226520"/>
            <a:ext cx="5891040" cy="424512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44"/>
          <p:cNvSpPr/>
          <p:nvPr/>
        </p:nvSpPr>
        <p:spPr>
          <a:xfrm>
            <a:off x="7725600" y="3041640"/>
            <a:ext cx="643320" cy="302292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/>
          <p:nvPr/>
        </p:nvSpPr>
        <p:spPr>
          <a:xfrm>
            <a:off x="8397720" y="4292640"/>
            <a:ext cx="88596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4"/>
          <p:cNvSpPr/>
          <p:nvPr/>
        </p:nvSpPr>
        <p:spPr>
          <a:xfrm>
            <a:off x="9284040" y="4109400"/>
            <a:ext cx="1399320" cy="6458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4"/>
          <p:cNvSpPr/>
          <p:nvPr/>
        </p:nvSpPr>
        <p:spPr>
          <a:xfrm>
            <a:off x="9312120" y="4109400"/>
            <a:ext cx="16790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/>
          <p:nvPr/>
        </p:nvSpPr>
        <p:spPr>
          <a:xfrm>
            <a:off x="4189320" y="4755600"/>
            <a:ext cx="643320" cy="130896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4"/>
          <p:cNvSpPr/>
          <p:nvPr/>
        </p:nvSpPr>
        <p:spPr>
          <a:xfrm rot="10800000">
            <a:off x="3424680" y="5141520"/>
            <a:ext cx="718200" cy="270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4"/>
          <p:cNvSpPr/>
          <p:nvPr/>
        </p:nvSpPr>
        <p:spPr>
          <a:xfrm rot="5400000">
            <a:off x="2419920" y="4621680"/>
            <a:ext cx="643320" cy="130896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4"/>
          <p:cNvSpPr/>
          <p:nvPr/>
        </p:nvSpPr>
        <p:spPr>
          <a:xfrm flipH="1">
            <a:off x="2050560" y="5091840"/>
            <a:ext cx="14281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analogRead()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/>
          <p:nvPr/>
        </p:nvSpPr>
        <p:spPr>
          <a:xfrm flipH="1" rot="10800000">
            <a:off x="8173440" y="3041640"/>
            <a:ext cx="1203120" cy="55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58" name="Google Shape;858;p44"/>
          <p:cNvSpPr/>
          <p:nvPr/>
        </p:nvSpPr>
        <p:spPr>
          <a:xfrm flipH="1" rot="10800000">
            <a:off x="8173440" y="3040920"/>
            <a:ext cx="1221840" cy="7628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59" name="Google Shape;859;p44"/>
          <p:cNvSpPr/>
          <p:nvPr/>
        </p:nvSpPr>
        <p:spPr>
          <a:xfrm flipH="1" rot="10800000">
            <a:off x="8173440" y="3040920"/>
            <a:ext cx="1203120" cy="942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60" name="Google Shape;860;p44"/>
          <p:cNvSpPr/>
          <p:nvPr/>
        </p:nvSpPr>
        <p:spPr>
          <a:xfrm flipH="1" rot="10800000">
            <a:off x="8173440" y="3040920"/>
            <a:ext cx="1203120" cy="1713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61" name="Google Shape;861;p44"/>
          <p:cNvSpPr/>
          <p:nvPr/>
        </p:nvSpPr>
        <p:spPr>
          <a:xfrm flipH="1" rot="10800000">
            <a:off x="8173440" y="3041640"/>
            <a:ext cx="1137960" cy="1838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62" name="Google Shape;862;p44"/>
          <p:cNvSpPr/>
          <p:nvPr/>
        </p:nvSpPr>
        <p:spPr>
          <a:xfrm flipH="1" rot="10800000">
            <a:off x="8155080" y="3041640"/>
            <a:ext cx="1137960" cy="2234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863" name="Google Shape;863;p44"/>
          <p:cNvSpPr/>
          <p:nvPr/>
        </p:nvSpPr>
        <p:spPr>
          <a:xfrm rot="5400000">
            <a:off x="9707760" y="2378880"/>
            <a:ext cx="645840" cy="139932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4"/>
          <p:cNvSpPr/>
          <p:nvPr/>
        </p:nvSpPr>
        <p:spPr>
          <a:xfrm>
            <a:off x="9312120" y="2889360"/>
            <a:ext cx="153936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analogWrite()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4"/>
          <p:cNvSpPr/>
          <p:nvPr/>
        </p:nvSpPr>
        <p:spPr>
          <a:xfrm>
            <a:off x="4105440" y="4655880"/>
            <a:ext cx="792720" cy="145476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4"/>
          <p:cNvSpPr/>
          <p:nvPr/>
        </p:nvSpPr>
        <p:spPr>
          <a:xfrm rot="-7351200">
            <a:off x="3068640" y="4043880"/>
            <a:ext cx="1386720" cy="2152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981080" y="3123360"/>
            <a:ext cx="1399320" cy="6458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/>
          <p:nvPr/>
        </p:nvSpPr>
        <p:spPr>
          <a:xfrm>
            <a:off x="2009160" y="3123360"/>
            <a:ext cx="16790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4"/>
          <p:cNvSpPr/>
          <p:nvPr/>
        </p:nvSpPr>
        <p:spPr>
          <a:xfrm>
            <a:off x="2087280" y="1446120"/>
            <a:ext cx="1206000" cy="159516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/>
          <p:nvPr/>
        </p:nvSpPr>
        <p:spPr>
          <a:xfrm>
            <a:off x="2188080" y="1359720"/>
            <a:ext cx="1026000" cy="338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A0      14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A1      15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A2      16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A3      17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A4      18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A5      19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aba760221b_0_1"/>
          <p:cNvSpPr txBox="1"/>
          <p:nvPr/>
        </p:nvSpPr>
        <p:spPr>
          <a:xfrm>
            <a:off x="440200" y="0"/>
            <a:ext cx="57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g3aba760221b_0_1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Communication Protocols: UART, I2C, SPI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3aba760221b_0_1"/>
          <p:cNvSpPr txBox="1"/>
          <p:nvPr/>
        </p:nvSpPr>
        <p:spPr>
          <a:xfrm>
            <a:off x="590825" y="1172450"/>
            <a:ext cx="9987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Communication Protocols?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set of rules that allows two or more electronic devices to exchange data.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Defines the language, speed, error checking, and physical connections.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Do They Matter?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Microcontrollers like Arduino are the "brains" of a project.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Protocols are the "nervous system" that lets the brain talk to sensors, displays, and other modules.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Essential for building complex systems in </a:t>
            </a: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Robotics</a:t>
            </a: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IoT</a:t>
            </a: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Embedded Systems.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g3aba760221b_0_1"/>
          <p:cNvSpPr txBox="1"/>
          <p:nvPr/>
        </p:nvSpPr>
        <p:spPr>
          <a:xfrm>
            <a:off x="683475" y="4749650"/>
            <a:ext cx="7148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 Arduino protocols: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UART (Serial)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I2C (Two‑Wire)</a:t>
            </a:r>
            <a:endParaRPr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2000"/>
              <a:buFont typeface="Roboto"/>
              <a:buChar char="●"/>
            </a:pPr>
            <a:r>
              <a:rPr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SPI (High‑Speed Synchronous</a:t>
            </a:r>
            <a:r>
              <a:rPr lang="fr-FR" sz="2000"/>
              <a:t>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"/>
          <p:cNvSpPr/>
          <p:nvPr/>
        </p:nvSpPr>
        <p:spPr>
          <a:xfrm>
            <a:off x="783720" y="348480"/>
            <a:ext cx="36241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example board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rduino uno" id="335" name="Google Shape;335;p7"/>
          <p:cNvPicPr preferRelativeResize="0"/>
          <p:nvPr/>
        </p:nvPicPr>
        <p:blipFill rotWithShape="1">
          <a:blip r:embed="rId3">
            <a:alphaModFix/>
          </a:blip>
          <a:srcRect b="19815" l="7850" r="7727" t="19345"/>
          <a:stretch/>
        </p:blipFill>
        <p:spPr>
          <a:xfrm>
            <a:off x="2677680" y="1473840"/>
            <a:ext cx="5226840" cy="376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/>
          <p:nvPr/>
        </p:nvSpPr>
        <p:spPr>
          <a:xfrm>
            <a:off x="5038920" y="3671280"/>
            <a:ext cx="2592720" cy="79128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"/>
          <p:cNvSpPr/>
          <p:nvPr/>
        </p:nvSpPr>
        <p:spPr>
          <a:xfrm flipH="1">
            <a:off x="7631280" y="4066920"/>
            <a:ext cx="177372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38" name="Google Shape;338;p7"/>
          <p:cNvSpPr/>
          <p:nvPr/>
        </p:nvSpPr>
        <p:spPr>
          <a:xfrm>
            <a:off x="9406080" y="3836160"/>
            <a:ext cx="1091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5038920" y="1569600"/>
            <a:ext cx="2592720" cy="3272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6512760" y="4858560"/>
            <a:ext cx="1216440" cy="3272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>
            <a:off x="4888800" y="4858560"/>
            <a:ext cx="1487160" cy="3272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7"/>
          <p:cNvSpPr/>
          <p:nvPr/>
        </p:nvSpPr>
        <p:spPr>
          <a:xfrm>
            <a:off x="4253040" y="2552040"/>
            <a:ext cx="608040" cy="55908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"/>
          <p:cNvSpPr/>
          <p:nvPr/>
        </p:nvSpPr>
        <p:spPr>
          <a:xfrm>
            <a:off x="3112200" y="3564360"/>
            <a:ext cx="1694160" cy="16214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7"/>
          <p:cNvSpPr/>
          <p:nvPr/>
        </p:nvSpPr>
        <p:spPr>
          <a:xfrm>
            <a:off x="9447120" y="1473840"/>
            <a:ext cx="1091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I/O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9406080" y="4844880"/>
            <a:ext cx="1091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I/O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/>
          <p:nvPr/>
        </p:nvSpPr>
        <p:spPr>
          <a:xfrm flipH="1">
            <a:off x="7631280" y="1711440"/>
            <a:ext cx="177372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47" name="Google Shape;347;p7"/>
          <p:cNvSpPr/>
          <p:nvPr/>
        </p:nvSpPr>
        <p:spPr>
          <a:xfrm flipH="1">
            <a:off x="7729200" y="5096160"/>
            <a:ext cx="177372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48" name="Google Shape;348;p7"/>
          <p:cNvSpPr/>
          <p:nvPr/>
        </p:nvSpPr>
        <p:spPr>
          <a:xfrm flipH="1" rot="10800000">
            <a:off x="1667880" y="4680360"/>
            <a:ext cx="1408320" cy="13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49" name="Google Shape;349;p7"/>
          <p:cNvSpPr/>
          <p:nvPr/>
        </p:nvSpPr>
        <p:spPr>
          <a:xfrm>
            <a:off x="1667880" y="2552040"/>
            <a:ext cx="10929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50" name="Google Shape;350;p7"/>
          <p:cNvSpPr/>
          <p:nvPr/>
        </p:nvSpPr>
        <p:spPr>
          <a:xfrm>
            <a:off x="885600" y="4269600"/>
            <a:ext cx="18748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Power supply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1534320" y="2170800"/>
            <a:ext cx="10915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783720" y="3300480"/>
            <a:ext cx="1500840" cy="15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USB/UART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converter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"/>
          <p:cNvSpPr/>
          <p:nvPr/>
        </p:nvSpPr>
        <p:spPr>
          <a:xfrm flipH="1" rot="10800000">
            <a:off x="2284920" y="3082320"/>
            <a:ext cx="1967760" cy="632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354" name="Google Shape;354;p7"/>
          <p:cNvSpPr/>
          <p:nvPr/>
        </p:nvSpPr>
        <p:spPr>
          <a:xfrm>
            <a:off x="3796920" y="5612760"/>
            <a:ext cx="10915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"/>
          <p:cNvSpPr/>
          <p:nvPr/>
        </p:nvSpPr>
        <p:spPr>
          <a:xfrm flipH="1" rot="10800000">
            <a:off x="4520880" y="5205240"/>
            <a:ext cx="1152360" cy="5868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15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g3aba760221b_0_14"/>
          <p:cNvPicPr preferRelativeResize="0"/>
          <p:nvPr/>
        </p:nvPicPr>
        <p:blipFill rotWithShape="1">
          <a:blip r:embed="rId3">
            <a:alphaModFix/>
          </a:blip>
          <a:srcRect b="2936" l="0" r="0" t="2339"/>
          <a:stretch/>
        </p:blipFill>
        <p:spPr>
          <a:xfrm>
            <a:off x="1681550" y="1207175"/>
            <a:ext cx="7143750" cy="46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aba760221b_0_14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Communication Protocols: UART, I2C, SPI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aba760221b_0_21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Communication Protocols:   UART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g3aba760221b_0_21"/>
          <p:cNvSpPr txBox="1"/>
          <p:nvPr/>
        </p:nvSpPr>
        <p:spPr>
          <a:xfrm>
            <a:off x="127425" y="1807200"/>
            <a:ext cx="107517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Definition</a:t>
            </a: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Universal Asynchronous Receiver/Transmitter (UART) is a simple, two-wire, asynchronous serial communication protocol.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Concepts:</a:t>
            </a:r>
            <a:endParaRPr b="1"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Roboto"/>
              <a:buChar char="●"/>
            </a:pP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Asynchronous: No shared clock signal. Devices must agree on a speed beforehand.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Roboto"/>
              <a:buChar char="●"/>
            </a:pP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TX (Transmit) &amp; RX (Receive): Data lines are crossed between devices.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Roboto"/>
              <a:buChar char="●"/>
            </a:pP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Baud Rate: The speed of communication (e.g., 9600, 115200 bits per second). Mismatched baud rates cause garbage data.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Advantages:</a:t>
            </a:r>
            <a:endParaRPr b="1"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Roboto"/>
              <a:buChar char="●"/>
            </a:pP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Simple, widely supported, only two wires for data.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Limitations:</a:t>
            </a:r>
            <a:endParaRPr b="1"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Roboto"/>
              <a:buChar char="●"/>
            </a:pPr>
            <a:r>
              <a:rPr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Point-to-point only (one device to one device), relatively slow, short distance.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aba760221b_0_26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1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 Code Example (Arduino to PC)</a:t>
            </a:r>
            <a:endParaRPr b="1" sz="24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6" name="Google Shape;896;g3aba760221b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50" y="3300513"/>
            <a:ext cx="5796450" cy="2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3aba760221b_0_26"/>
          <p:cNvSpPr txBox="1"/>
          <p:nvPr/>
        </p:nvSpPr>
        <p:spPr>
          <a:xfrm>
            <a:off x="499300" y="1272600"/>
            <a:ext cx="96729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Controlling Arduino from Serial Monitor</a:t>
            </a:r>
            <a:endParaRPr b="1"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Send commands '1' or '0' from the PC Serial Monitor to control an LED on the Arduino.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USB Port → Computer USB Port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LED connected to Pin 13 with current-limiting resistor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aba760221b_0_39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1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 Code Example (Arduino to PC)</a:t>
            </a:r>
            <a:endParaRPr b="1" sz="24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3" name="Google Shape;903;g3aba760221b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" y="1577875"/>
            <a:ext cx="11947752" cy="52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3aba760221b_0_39"/>
          <p:cNvSpPr txBox="1"/>
          <p:nvPr/>
        </p:nvSpPr>
        <p:spPr>
          <a:xfrm>
            <a:off x="1019425" y="1061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Code (Receiver &amp; Controller)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aba760221b_0_49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1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 Code Example (Arduino to PC)</a:t>
            </a:r>
            <a:endParaRPr b="1" sz="24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g3aba760221b_0_49"/>
          <p:cNvSpPr txBox="1"/>
          <p:nvPr/>
        </p:nvSpPr>
        <p:spPr>
          <a:xfrm>
            <a:off x="0" y="1309075"/>
            <a:ext cx="369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Use: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Upload this code to your Arduino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Serial Monitor (Tools → Serial Monitor)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baud rate to 9600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ON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OFF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1" name="Google Shape;911;g3aba760221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2965875"/>
            <a:ext cx="8882039" cy="36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3aba760221b_0_49"/>
          <p:cNvSpPr/>
          <p:nvPr/>
        </p:nvSpPr>
        <p:spPr>
          <a:xfrm>
            <a:off x="7368900" y="6165325"/>
            <a:ext cx="810900" cy="459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ba760221b_0_60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1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 Code Example (Arduino to PC)</a:t>
            </a:r>
            <a:endParaRPr b="1" sz="24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g3aba760221b_0_60"/>
          <p:cNvSpPr txBox="1"/>
          <p:nvPr/>
        </p:nvSpPr>
        <p:spPr>
          <a:xfrm>
            <a:off x="0" y="1309075"/>
            <a:ext cx="369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Use: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Upload this code to your Arduino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Serial Monitor (Tools → Serial Monitor)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baud rate to 9600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b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b="1"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ON</a:t>
            </a:r>
            <a:endParaRPr b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OFF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9" name="Google Shape;919;g3aba760221b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50" y="3047325"/>
            <a:ext cx="8190599" cy="3373812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3aba760221b_0_60"/>
          <p:cNvSpPr/>
          <p:nvPr/>
        </p:nvSpPr>
        <p:spPr>
          <a:xfrm>
            <a:off x="267625" y="3396650"/>
            <a:ext cx="1031100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aba760221b_0_60"/>
          <p:cNvSpPr/>
          <p:nvPr/>
        </p:nvSpPr>
        <p:spPr>
          <a:xfrm rot="10800000">
            <a:off x="267625" y="4197800"/>
            <a:ext cx="1031100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3aba760221b_0_60"/>
          <p:cNvSpPr txBox="1"/>
          <p:nvPr/>
        </p:nvSpPr>
        <p:spPr>
          <a:xfrm>
            <a:off x="105450" y="304732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Pc -&gt; Arduino</a:t>
            </a:r>
            <a:endParaRPr b="1"/>
          </a:p>
        </p:txBody>
      </p:sp>
      <p:sp>
        <p:nvSpPr>
          <p:cNvPr id="923" name="Google Shape;923;g3aba760221b_0_60"/>
          <p:cNvSpPr txBox="1"/>
          <p:nvPr/>
        </p:nvSpPr>
        <p:spPr>
          <a:xfrm>
            <a:off x="7075" y="3867100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Arduino</a:t>
            </a:r>
            <a:r>
              <a:rPr b="1" lang="fr-FR"/>
              <a:t> -&gt; Pc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ba760221b_0_69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1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 Code Example (Arduino to PC)</a:t>
            </a:r>
            <a:endParaRPr b="1" sz="24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g3aba760221b_0_69"/>
          <p:cNvSpPr txBox="1"/>
          <p:nvPr/>
        </p:nvSpPr>
        <p:spPr>
          <a:xfrm>
            <a:off x="0" y="1309075"/>
            <a:ext cx="369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Use: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Upload this code to your Arduino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Serial Monitor (Tools → Serial Monitor)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baud rate to 9600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ON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b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</a:t>
            </a:r>
            <a:r>
              <a:rPr b="1" lang="fr-FR" sz="1050">
                <a:solidFill>
                  <a:srgbClr val="0F1115"/>
                </a:solidFill>
                <a:highlight>
                  <a:srgbClr val="EBEEF2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click Send to turn LED OFF</a:t>
            </a:r>
            <a:endParaRPr b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0" name="Google Shape;930;g3aba760221b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125" y="3046975"/>
            <a:ext cx="8882039" cy="36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3aba760221b_0_69"/>
          <p:cNvSpPr/>
          <p:nvPr/>
        </p:nvSpPr>
        <p:spPr>
          <a:xfrm>
            <a:off x="267625" y="3396650"/>
            <a:ext cx="1031100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3aba760221b_0_69"/>
          <p:cNvSpPr/>
          <p:nvPr/>
        </p:nvSpPr>
        <p:spPr>
          <a:xfrm rot="10800000">
            <a:off x="267625" y="4487412"/>
            <a:ext cx="1031100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ED7D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3aba760221b_0_69"/>
          <p:cNvSpPr txBox="1"/>
          <p:nvPr/>
        </p:nvSpPr>
        <p:spPr>
          <a:xfrm>
            <a:off x="105450" y="3047325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Pc -&gt; Arduino</a:t>
            </a:r>
            <a:endParaRPr b="1"/>
          </a:p>
        </p:txBody>
      </p:sp>
      <p:sp>
        <p:nvSpPr>
          <p:cNvPr id="934" name="Google Shape;934;g3aba760221b_0_69"/>
          <p:cNvSpPr txBox="1"/>
          <p:nvPr/>
        </p:nvSpPr>
        <p:spPr>
          <a:xfrm>
            <a:off x="7075" y="4156712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Arduino -&gt; Pc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aba760221b_0_84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Communication Protocols:   I2C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g3aba760221b_0_84"/>
          <p:cNvSpPr txBox="1"/>
          <p:nvPr/>
        </p:nvSpPr>
        <p:spPr>
          <a:xfrm>
            <a:off x="127425" y="1378575"/>
            <a:ext cx="107517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Definition</a:t>
            </a: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Inter-Integrated Circuit (I2C) is a synchronous, multi-slave protocol using only two wires.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Concepts:</a:t>
            </a:r>
            <a:endParaRPr b="1"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Synchronous: Uses a shared clock signal (SCL).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SDA (Serial Data): The line for actual data transfer.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SCL (Serial Clock): The line for the clock signal.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Master/Slave: One master device controls the communication. Slaves have unique 7-bit addresses.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Pull-up Resistors: Required on both SDA and SCL lines to keep them high.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Advantages</a:t>
            </a: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two wires for many devices, simple wiring.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Limitations:</a:t>
            </a:r>
            <a:endParaRPr b="1"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Slower than SPI, address conflicts can occur.</a:t>
            </a:r>
            <a:endParaRPr b="1" sz="23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aba760221b_0_90"/>
          <p:cNvSpPr/>
          <p:nvPr/>
        </p:nvSpPr>
        <p:spPr>
          <a:xfrm>
            <a:off x="783725" y="348475"/>
            <a:ext cx="19977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I2C Example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6" name="Google Shape;946;g3aba760221b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725" y="824900"/>
            <a:ext cx="7781700" cy="56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3aba760221b_0_90"/>
          <p:cNvSpPr txBox="1"/>
          <p:nvPr/>
        </p:nvSpPr>
        <p:spPr>
          <a:xfrm>
            <a:off x="81075" y="1448050"/>
            <a:ext cx="4391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Uno connected to an MPU-6050 Accelerometer</a:t>
            </a:r>
            <a:endParaRPr b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GND → MPU-6050 GND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5V → MPU-6050 VCC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A4 (SDA) → MPU-6050 SDA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A5 (SCL) → MPU-6050 SCL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i="1"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(Note: Many boards have dedicated SDA/SCL pins)</a:t>
            </a:r>
            <a:endParaRPr i="1"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ba760221b_0_98"/>
          <p:cNvSpPr/>
          <p:nvPr/>
        </p:nvSpPr>
        <p:spPr>
          <a:xfrm>
            <a:off x="783725" y="348475"/>
            <a:ext cx="19977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I2C Code Example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3" name="Google Shape;953;g3aba760221b_0_98"/>
          <p:cNvPicPr preferRelativeResize="0"/>
          <p:nvPr/>
        </p:nvPicPr>
        <p:blipFill rotWithShape="1">
          <a:blip r:embed="rId3">
            <a:alphaModFix/>
          </a:blip>
          <a:srcRect b="7370" l="0" r="0" t="953"/>
          <a:stretch/>
        </p:blipFill>
        <p:spPr>
          <a:xfrm>
            <a:off x="7994876" y="-85225"/>
            <a:ext cx="3163325" cy="68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g3aba760221b_0_98"/>
          <p:cNvSpPr txBox="1"/>
          <p:nvPr/>
        </p:nvSpPr>
        <p:spPr>
          <a:xfrm>
            <a:off x="0" y="1172050"/>
            <a:ext cx="7639200" cy="5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Serial Monitor Output Example:</a:t>
            </a:r>
            <a:endParaRPr sz="900">
              <a:solidFill>
                <a:srgbClr val="0F1115"/>
              </a:solidFill>
              <a:highlight>
                <a:srgbClr val="F9FA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F1115"/>
                </a:solidFill>
                <a:highlight>
                  <a:srgbClr val="F9FAFB"/>
                </a:highlight>
                <a:latin typeface="Roboto Mono"/>
                <a:ea typeface="Roboto Mono"/>
                <a:cs typeface="Roboto Mono"/>
                <a:sym typeface="Roboto Mono"/>
              </a:rPr>
              <a:t>MPU-6050 Accelerometer &amp; Gyroscope Data</a:t>
            </a:r>
            <a:endParaRPr sz="1000">
              <a:solidFill>
                <a:srgbClr val="0F1115"/>
              </a:solidFill>
              <a:highlight>
                <a:srgbClr val="F9FA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F1115"/>
                </a:solidFill>
                <a:highlight>
                  <a:srgbClr val="F9FAFB"/>
                </a:highlight>
                <a:latin typeface="Roboto Mono"/>
                <a:ea typeface="Roboto Mono"/>
                <a:cs typeface="Roboto Mono"/>
                <a:sym typeface="Roboto Mono"/>
              </a:rPr>
              <a:t>========================================</a:t>
            </a:r>
            <a:endParaRPr sz="1000">
              <a:solidFill>
                <a:srgbClr val="0F1115"/>
              </a:solidFill>
              <a:highlight>
                <a:srgbClr val="F9FA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F1115"/>
                </a:solidFill>
                <a:highlight>
                  <a:srgbClr val="F9FAFB"/>
                </a:highlight>
                <a:latin typeface="Roboto Mono"/>
                <a:ea typeface="Roboto Mono"/>
                <a:cs typeface="Roboto Mono"/>
                <a:sym typeface="Roboto Mono"/>
              </a:rPr>
              <a:t>Accel - X: 0.08 g | Y: -0.02 g | Z: 1.02 g  |  Gyro - X: 1.1 °/s | Y: -0.2 °/s | Z: 0.3 °/s</a:t>
            </a:r>
            <a:endParaRPr sz="1000">
              <a:solidFill>
                <a:srgbClr val="0F1115"/>
              </a:solidFill>
              <a:highlight>
                <a:srgbClr val="F9FA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6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0F1115"/>
                </a:solidFill>
                <a:highlight>
                  <a:srgbClr val="F9FAFB"/>
                </a:highlight>
                <a:latin typeface="Roboto Mono"/>
                <a:ea typeface="Roboto Mono"/>
                <a:cs typeface="Roboto Mono"/>
                <a:sym typeface="Roboto Mono"/>
              </a:rPr>
              <a:t>Accel - X: 0.07 g | Y: -0.01 g | Z: 1.01 g  |  Gyro - X: 1.0 °/s | Y: -0.1 °/s | Z: 0.4 °/s</a:t>
            </a:r>
            <a:endParaRPr sz="1000">
              <a:solidFill>
                <a:srgbClr val="0F1115"/>
              </a:solidFill>
              <a:highlight>
                <a:srgbClr val="F9FA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Key Improvements: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Proper Scaling: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Accelerometer: Raw values divided by 16384.0 for ±2g range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Gyroscope: Raw values divided by 131.0 for ±250°/s range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Meaningful Units: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Accelerometer: g-forces (1g = gravity)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Gyroscope: degrees per second (°/s)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Sensor Configuration: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Explicitly set accelerometer range to ±2g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Explicitly set gyroscope range to ±250°/s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AutoNum type="arabicPeriod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Realistic Values: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At rest, Z-axis accelerometer should show ~1g (gravity)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fr-FR" sz="12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Gyroscope values should be near 0 when not rotating</a:t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"/>
          <p:cNvSpPr/>
          <p:nvPr/>
        </p:nvSpPr>
        <p:spPr>
          <a:xfrm>
            <a:off x="783720" y="348480"/>
            <a:ext cx="36241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example board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rduino nano" id="361" name="Google Shape;361;p8"/>
          <p:cNvPicPr preferRelativeResize="0"/>
          <p:nvPr/>
        </p:nvPicPr>
        <p:blipFill rotWithShape="1">
          <a:blip r:embed="rId3">
            <a:alphaModFix/>
          </a:blip>
          <a:srcRect b="0" l="0" r="0" t="3655"/>
          <a:stretch/>
        </p:blipFill>
        <p:spPr>
          <a:xfrm>
            <a:off x="3302640" y="1091880"/>
            <a:ext cx="4856040" cy="4678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 mega 2560" id="362" name="Google Shape;362;p8"/>
          <p:cNvPicPr preferRelativeResize="0"/>
          <p:nvPr/>
        </p:nvPicPr>
        <p:blipFill rotWithShape="1">
          <a:blip r:embed="rId4">
            <a:alphaModFix/>
          </a:blip>
          <a:srcRect b="5891" l="155" r="3453" t="11003"/>
          <a:stretch/>
        </p:blipFill>
        <p:spPr>
          <a:xfrm>
            <a:off x="3076560" y="1193400"/>
            <a:ext cx="5308560" cy="457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 family" id="363" name="Google Shape;3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200" y="1284840"/>
            <a:ext cx="10017360" cy="493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aba760221b_0_110"/>
          <p:cNvSpPr/>
          <p:nvPr/>
        </p:nvSpPr>
        <p:spPr>
          <a:xfrm>
            <a:off x="783725" y="348475"/>
            <a:ext cx="19977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I2C Code Example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0" name="Google Shape;960;g3aba760221b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1380000"/>
            <a:ext cx="10553250" cy="44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ba760221b_0_117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Communication Protocols:   SPI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3aba760221b_0_117"/>
          <p:cNvSpPr txBox="1"/>
          <p:nvPr/>
        </p:nvSpPr>
        <p:spPr>
          <a:xfrm>
            <a:off x="127425" y="1378575"/>
            <a:ext cx="10751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Definition</a:t>
            </a: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Serial Peripheral Interface (SPI) is a synchronous, full-duplex protocol known for its high speed.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 Concepts:</a:t>
            </a:r>
            <a:endParaRPr b="1"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MOSI (Master Out Slave In): Data from Master to Slave.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MISO (Master In Slave Out): Data from Slave to Master.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SCK (Serial Clock): Clock signal generated by the Master.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SS/CS (Slave Select/Chip Select): Activated by Master to choose which slave to talk to.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Full-Duplex: Data can be sent and received simultaneously.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Advantages</a:t>
            </a: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Very fast, flexible data size, simple hardware.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Limitations</a:t>
            </a: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6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600"/>
              <a:buFont typeface="Roboto"/>
              <a:buChar char="●"/>
            </a:pPr>
            <a:r>
              <a:rPr lang="fr-FR" sz="16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Uses more wires (4 per device), more pins needed for multiple slaves.</a:t>
            </a:r>
            <a:endParaRPr b="1" sz="2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aba760221b_0_122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Uno connected to an SD Card Module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2" name="Google Shape;972;g3aba760221b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25" y="1299525"/>
            <a:ext cx="7242701" cy="46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3aba760221b_0_122"/>
          <p:cNvSpPr txBox="1"/>
          <p:nvPr/>
        </p:nvSpPr>
        <p:spPr>
          <a:xfrm>
            <a:off x="92900" y="1986300"/>
            <a:ext cx="3000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GND → Module GND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5V → Module VCC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Pin 13 (SCK) → Module SCK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Pin 12 (MISO) → Module MISO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Pin 11 (MOSI) → Module MOSI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fr-FR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Pin 10 (SS) → Module CS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aba760221b_0_133"/>
          <p:cNvSpPr/>
          <p:nvPr/>
        </p:nvSpPr>
        <p:spPr>
          <a:xfrm>
            <a:off x="783725" y="348475"/>
            <a:ext cx="53805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7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Uno connected to an SD Card Module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9" name="Google Shape;979;g3aba760221b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425" y="985075"/>
            <a:ext cx="6950881" cy="56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aba760221b_0_140"/>
          <p:cNvSpPr/>
          <p:nvPr/>
        </p:nvSpPr>
        <p:spPr>
          <a:xfrm>
            <a:off x="783725" y="348475"/>
            <a:ext cx="56241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5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Protocol Comparison : UART vs I2C vs SPI</a:t>
            </a:r>
            <a:endParaRPr b="1" sz="17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85" name="Google Shape;985;g3aba760221b_0_140"/>
          <p:cNvGraphicFramePr/>
          <p:nvPr/>
        </p:nvGraphicFramePr>
        <p:xfrm>
          <a:off x="2266475" y="11281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{2E6E53FF-3A93-4130-938A-DC9FD2E60DB3}</a:tableStyleId>
              </a:tblPr>
              <a:tblGrid>
                <a:gridCol w="1343025"/>
                <a:gridCol w="2095500"/>
                <a:gridCol w="2095500"/>
                <a:gridCol w="19431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UART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I2C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SPI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Wires (ex. Power)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 (TX, RX)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 (SDA, SCL)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4 (MOSI, MISO, SCK, SS)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Speed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Slow to Medium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Fast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Synchronization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Asynchronous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Synchronous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Synchronous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Topology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Point-to-Point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Multi-Slave Bus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Multi-Slave (with separate SS)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Complexity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 (Hardware) / Low (Software)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Typical Use Cases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GPS, Bluetooth, Serial Monitor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Sensors (Temp, Accel), RTC, EEPROM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52400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630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150">
                          <a:solidFill>
                            <a:srgbClr val="0F1115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SD Cards, TFT Displays, High-Speed ADC</a:t>
                      </a:r>
                      <a:endParaRPr sz="115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91425" marL="1524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aba760221b_0_148"/>
          <p:cNvSpPr/>
          <p:nvPr/>
        </p:nvSpPr>
        <p:spPr>
          <a:xfrm>
            <a:off x="783725" y="348475"/>
            <a:ext cx="56241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0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Real-World Use Cases</a:t>
            </a:r>
            <a:endParaRPr b="1" sz="20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g3aba760221b_0_148"/>
          <p:cNvSpPr txBox="1"/>
          <p:nvPr/>
        </p:nvSpPr>
        <p:spPr>
          <a:xfrm>
            <a:off x="557550" y="1661075"/>
            <a:ext cx="10275900" cy="4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Protocol Should You Use?</a:t>
            </a:r>
            <a:endParaRPr b="1"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UART</a:t>
            </a: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When: You need simple, direct communication between two devices.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Examples: GPS modules, Bluetooth/Wi-Fi modules, outputting debug data to the Serial Monitor.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I2C</a:t>
            </a: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When: You need to connect many devices using minimal wires, and speed is not the top priority.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Examples: Temperature sensors (BME280), accelerometers (MPU6050), real-time clocks (RTC), small OLED displays.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●"/>
            </a:pPr>
            <a:r>
              <a:rPr b="1"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SPI</a:t>
            </a: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When: You need the highest possible data transfer speed.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Roboto"/>
              <a:buChar char="○"/>
            </a:pPr>
            <a:r>
              <a:rPr lang="fr-FR" sz="18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Examples: SD/MicroSD card modules, TFT/OLED displays with high refresh rates, digital audio chips.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rduino uno" id="996" name="Google Shape;996;g3aba760221b_0_157"/>
          <p:cNvPicPr preferRelativeResize="0"/>
          <p:nvPr/>
        </p:nvPicPr>
        <p:blipFill rotWithShape="1">
          <a:blip r:embed="rId3">
            <a:alphaModFix/>
          </a:blip>
          <a:srcRect b="19815" l="7851" r="7724" t="19346"/>
          <a:stretch/>
        </p:blipFill>
        <p:spPr>
          <a:xfrm rot="5400000">
            <a:off x="3378960" y="1226519"/>
            <a:ext cx="5891039" cy="424512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3aba760221b_0_157"/>
          <p:cNvSpPr/>
          <p:nvPr/>
        </p:nvSpPr>
        <p:spPr>
          <a:xfrm>
            <a:off x="7482900" y="3041650"/>
            <a:ext cx="1073700" cy="30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3aba760221b_0_157"/>
          <p:cNvSpPr/>
          <p:nvPr/>
        </p:nvSpPr>
        <p:spPr>
          <a:xfrm>
            <a:off x="8556606" y="5008100"/>
            <a:ext cx="19005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3aba760221b_0_157"/>
          <p:cNvSpPr/>
          <p:nvPr/>
        </p:nvSpPr>
        <p:spPr>
          <a:xfrm>
            <a:off x="10457240" y="4790275"/>
            <a:ext cx="1399200" cy="645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3aba760221b_0_157"/>
          <p:cNvSpPr/>
          <p:nvPr/>
        </p:nvSpPr>
        <p:spPr>
          <a:xfrm>
            <a:off x="10392395" y="4794025"/>
            <a:ext cx="1679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aba760221b_0_157"/>
          <p:cNvSpPr/>
          <p:nvPr/>
        </p:nvSpPr>
        <p:spPr>
          <a:xfrm>
            <a:off x="4189320" y="4755600"/>
            <a:ext cx="643200" cy="130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3aba760221b_0_157"/>
          <p:cNvSpPr/>
          <p:nvPr/>
        </p:nvSpPr>
        <p:spPr>
          <a:xfrm rot="10800000">
            <a:off x="3430980" y="4810835"/>
            <a:ext cx="718200" cy="27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3aba760221b_0_157"/>
          <p:cNvSpPr/>
          <p:nvPr/>
        </p:nvSpPr>
        <p:spPr>
          <a:xfrm rot="5400000">
            <a:off x="2537925" y="4247825"/>
            <a:ext cx="418200" cy="130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3aba760221b_0_157"/>
          <p:cNvSpPr/>
          <p:nvPr/>
        </p:nvSpPr>
        <p:spPr>
          <a:xfrm flipH="1">
            <a:off x="2069325" y="4696475"/>
            <a:ext cx="15393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analogRead()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3aba760221b_0_157"/>
          <p:cNvSpPr/>
          <p:nvPr/>
        </p:nvSpPr>
        <p:spPr>
          <a:xfrm flipH="1" rot="10800000">
            <a:off x="8173440" y="3041622"/>
            <a:ext cx="1203120" cy="5500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06" name="Google Shape;1006;g3aba760221b_0_157"/>
          <p:cNvSpPr/>
          <p:nvPr/>
        </p:nvSpPr>
        <p:spPr>
          <a:xfrm flipH="1" rot="10800000">
            <a:off x="8173440" y="3040902"/>
            <a:ext cx="1221858" cy="7628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07" name="Google Shape;1007;g3aba760221b_0_157"/>
          <p:cNvSpPr/>
          <p:nvPr/>
        </p:nvSpPr>
        <p:spPr>
          <a:xfrm flipH="1" rot="10800000">
            <a:off x="8173440" y="3040902"/>
            <a:ext cx="1203120" cy="9421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08" name="Google Shape;1008;g3aba760221b_0_157"/>
          <p:cNvSpPr/>
          <p:nvPr/>
        </p:nvSpPr>
        <p:spPr>
          <a:xfrm flipH="1" rot="10800000">
            <a:off x="8173440" y="3040902"/>
            <a:ext cx="1203120" cy="17132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09" name="Google Shape;1009;g3aba760221b_0_157"/>
          <p:cNvSpPr/>
          <p:nvPr/>
        </p:nvSpPr>
        <p:spPr>
          <a:xfrm flipH="1" rot="10800000">
            <a:off x="8173440" y="3041658"/>
            <a:ext cx="1137942" cy="1838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10" name="Google Shape;1010;g3aba760221b_0_157"/>
          <p:cNvSpPr/>
          <p:nvPr/>
        </p:nvSpPr>
        <p:spPr>
          <a:xfrm flipH="1" rot="10800000">
            <a:off x="8155080" y="3041658"/>
            <a:ext cx="1137942" cy="22341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11" name="Google Shape;1011;g3aba760221b_0_157"/>
          <p:cNvSpPr/>
          <p:nvPr/>
        </p:nvSpPr>
        <p:spPr>
          <a:xfrm rot="5400000">
            <a:off x="9707790" y="2378970"/>
            <a:ext cx="645900" cy="139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3aba760221b_0_157"/>
          <p:cNvSpPr/>
          <p:nvPr/>
        </p:nvSpPr>
        <p:spPr>
          <a:xfrm>
            <a:off x="9312120" y="2889360"/>
            <a:ext cx="1539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analogWrite()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g3aba760221b_0_157"/>
          <p:cNvSpPr/>
          <p:nvPr/>
        </p:nvSpPr>
        <p:spPr>
          <a:xfrm>
            <a:off x="4105440" y="4655880"/>
            <a:ext cx="792600" cy="145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aba760221b_0_157"/>
          <p:cNvSpPr/>
          <p:nvPr/>
        </p:nvSpPr>
        <p:spPr>
          <a:xfrm rot="-7351066">
            <a:off x="3068574" y="4043783"/>
            <a:ext cx="1386819" cy="2152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3aba760221b_0_157"/>
          <p:cNvSpPr/>
          <p:nvPr/>
        </p:nvSpPr>
        <p:spPr>
          <a:xfrm>
            <a:off x="1981080" y="3123360"/>
            <a:ext cx="1399200" cy="6459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3aba760221b_0_157"/>
          <p:cNvSpPr/>
          <p:nvPr/>
        </p:nvSpPr>
        <p:spPr>
          <a:xfrm>
            <a:off x="2009160" y="3123360"/>
            <a:ext cx="1679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digitalRead()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digitalWrite()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3aba760221b_0_157"/>
          <p:cNvSpPr/>
          <p:nvPr/>
        </p:nvSpPr>
        <p:spPr>
          <a:xfrm>
            <a:off x="2087280" y="1446120"/>
            <a:ext cx="1206000" cy="159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3aba760221b_0_157"/>
          <p:cNvSpPr/>
          <p:nvPr/>
        </p:nvSpPr>
        <p:spPr>
          <a:xfrm>
            <a:off x="2188080" y="1359720"/>
            <a:ext cx="1026000" cy="3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A0      14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A1      15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A2      16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A3      17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A4      18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A5      19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3aba760221b_0_157"/>
          <p:cNvSpPr/>
          <p:nvPr/>
        </p:nvSpPr>
        <p:spPr>
          <a:xfrm>
            <a:off x="7605125" y="5506275"/>
            <a:ext cx="718200" cy="47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3aba760221b_0_157"/>
          <p:cNvSpPr/>
          <p:nvPr/>
        </p:nvSpPr>
        <p:spPr>
          <a:xfrm>
            <a:off x="8341420" y="5604815"/>
            <a:ext cx="88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aba760221b_0_157"/>
          <p:cNvSpPr/>
          <p:nvPr/>
        </p:nvSpPr>
        <p:spPr>
          <a:xfrm>
            <a:off x="9245425" y="5541075"/>
            <a:ext cx="792600" cy="406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lang="fr-FR" sz="1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UART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3aba760221b_0_157"/>
          <p:cNvSpPr/>
          <p:nvPr/>
        </p:nvSpPr>
        <p:spPr>
          <a:xfrm>
            <a:off x="7679945" y="402315"/>
            <a:ext cx="8859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3aba760221b_0_157"/>
          <p:cNvSpPr/>
          <p:nvPr/>
        </p:nvSpPr>
        <p:spPr>
          <a:xfrm>
            <a:off x="8583950" y="338575"/>
            <a:ext cx="792600" cy="406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lang="fr-FR" sz="18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UART</a:t>
            </a:r>
            <a:endParaRPr b="0" i="0" sz="18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aba760221b_0_157"/>
          <p:cNvSpPr/>
          <p:nvPr/>
        </p:nvSpPr>
        <p:spPr>
          <a:xfrm flipH="1">
            <a:off x="3582266" y="5703375"/>
            <a:ext cx="643200" cy="27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3aba760221b_0_157"/>
          <p:cNvSpPr/>
          <p:nvPr/>
        </p:nvSpPr>
        <p:spPr>
          <a:xfrm>
            <a:off x="2789675" y="5703375"/>
            <a:ext cx="792600" cy="406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rPr lang="fr-FR" sz="18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 b="0" i="0" sz="18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3aba760221b_0_157"/>
          <p:cNvSpPr/>
          <p:nvPr/>
        </p:nvSpPr>
        <p:spPr>
          <a:xfrm>
            <a:off x="4225475" y="5639625"/>
            <a:ext cx="370200" cy="406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/>
          <p:nvPr/>
        </p:nvSpPr>
        <p:spPr>
          <a:xfrm>
            <a:off x="793800" y="399240"/>
            <a:ext cx="32691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InfraRed Sensor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032" name="Google Shape;1032;p45"/>
          <p:cNvPicPr preferRelativeResize="0"/>
          <p:nvPr/>
        </p:nvPicPr>
        <p:blipFill rotWithShape="1">
          <a:blip r:embed="rId3">
            <a:alphaModFix/>
          </a:blip>
          <a:srcRect b="0" l="0" r="0" t="2663"/>
          <a:stretch/>
        </p:blipFill>
        <p:spPr>
          <a:xfrm>
            <a:off x="1923480" y="1101600"/>
            <a:ext cx="7473240" cy="4978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crt gif" id="1033" name="Google Shape;103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7160" y="1166040"/>
            <a:ext cx="7508520" cy="505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6"/>
          <p:cNvSpPr/>
          <p:nvPr/>
        </p:nvSpPr>
        <p:spPr>
          <a:xfrm>
            <a:off x="783720" y="348480"/>
            <a:ext cx="59032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of infraRed Sensor : TCRT5000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440" y="1436760"/>
            <a:ext cx="2964600" cy="39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46"/>
          <p:cNvSpPr/>
          <p:nvPr/>
        </p:nvSpPr>
        <p:spPr>
          <a:xfrm>
            <a:off x="700920" y="1574640"/>
            <a:ext cx="2133360" cy="371808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6"/>
          <p:cNvSpPr/>
          <p:nvPr/>
        </p:nvSpPr>
        <p:spPr>
          <a:xfrm>
            <a:off x="1036440" y="1117440"/>
            <a:ext cx="1147680" cy="456840"/>
          </a:xfrm>
          <a:prstGeom prst="rect">
            <a:avLst/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6"/>
          <p:cNvSpPr/>
          <p:nvPr/>
        </p:nvSpPr>
        <p:spPr>
          <a:xfrm flipH="1">
            <a:off x="1036440" y="1125000"/>
            <a:ext cx="13348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3" name="Google Shape;1043;p46"/>
          <p:cNvCxnSpPr/>
          <p:nvPr/>
        </p:nvCxnSpPr>
        <p:spPr>
          <a:xfrm flipH="1">
            <a:off x="2834280" y="2041920"/>
            <a:ext cx="1625760" cy="36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44" name="Google Shape;1044;p46"/>
          <p:cNvCxnSpPr/>
          <p:nvPr/>
        </p:nvCxnSpPr>
        <p:spPr>
          <a:xfrm flipH="1">
            <a:off x="2804040" y="4886640"/>
            <a:ext cx="1625400" cy="360"/>
          </a:xfrm>
          <a:prstGeom prst="straightConnector1">
            <a:avLst/>
          </a:pr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45" name="Google Shape;1045;p46"/>
          <p:cNvSpPr/>
          <p:nvPr/>
        </p:nvSpPr>
        <p:spPr>
          <a:xfrm>
            <a:off x="2485440" y="1837080"/>
            <a:ext cx="45036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6"/>
          <p:cNvSpPr/>
          <p:nvPr/>
        </p:nvSpPr>
        <p:spPr>
          <a:xfrm>
            <a:off x="2241360" y="4681800"/>
            <a:ext cx="7621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6"/>
          <p:cNvSpPr/>
          <p:nvPr/>
        </p:nvSpPr>
        <p:spPr>
          <a:xfrm>
            <a:off x="2229120" y="3509280"/>
            <a:ext cx="8557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GPIO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6920" y="1172520"/>
            <a:ext cx="4205520" cy="420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7"/>
          <p:cNvSpPr/>
          <p:nvPr/>
        </p:nvSpPr>
        <p:spPr>
          <a:xfrm>
            <a:off x="515520" y="489960"/>
            <a:ext cx="3020040" cy="5356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TCRT5000 TEST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560" y="1406880"/>
            <a:ext cx="5563440" cy="45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tmega circuit board" id="368" name="Google Shape;3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5" y="1654870"/>
            <a:ext cx="5736240" cy="494747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"/>
          <p:cNvSpPr/>
          <p:nvPr/>
        </p:nvSpPr>
        <p:spPr>
          <a:xfrm>
            <a:off x="783720" y="348480"/>
            <a:ext cx="36241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we use Arduino?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μcontroller" id="370" name="Google Shape;370;p9"/>
          <p:cNvPicPr preferRelativeResize="0"/>
          <p:nvPr/>
        </p:nvPicPr>
        <p:blipFill rotWithShape="1">
          <a:blip r:embed="rId4">
            <a:alphaModFix/>
          </a:blip>
          <a:srcRect b="14696" l="11187" r="5914" t="12838"/>
          <a:stretch/>
        </p:blipFill>
        <p:spPr>
          <a:xfrm>
            <a:off x="6159130" y="1030865"/>
            <a:ext cx="3517200" cy="307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tmega programmer" id="371" name="Google Shape;371;p9"/>
          <p:cNvPicPr preferRelativeResize="0"/>
          <p:nvPr/>
        </p:nvPicPr>
        <p:blipFill rotWithShape="1">
          <a:blip r:embed="rId5">
            <a:alphaModFix/>
          </a:blip>
          <a:srcRect b="12107" l="0" r="0" t="10762"/>
          <a:stretch/>
        </p:blipFill>
        <p:spPr>
          <a:xfrm>
            <a:off x="6330120" y="4105265"/>
            <a:ext cx="3346200" cy="25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9"/>
          <p:cNvSpPr/>
          <p:nvPr/>
        </p:nvSpPr>
        <p:spPr>
          <a:xfrm>
            <a:off x="600480" y="1228320"/>
            <a:ext cx="519948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Before arduino is founded, to program a µC  we must: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"/>
          <p:cNvSpPr/>
          <p:nvPr/>
        </p:nvSpPr>
        <p:spPr>
          <a:xfrm>
            <a:off x="6266070" y="1030870"/>
            <a:ext cx="2934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µC programmator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8"/>
          <p:cNvSpPr/>
          <p:nvPr/>
        </p:nvSpPr>
        <p:spPr>
          <a:xfrm>
            <a:off x="783720" y="348480"/>
            <a:ext cx="27370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Ultrasonic sensor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1060" name="Google Shape;10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920" y="982800"/>
            <a:ext cx="6464160" cy="5380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48"/>
          <p:cNvSpPr/>
          <p:nvPr/>
        </p:nvSpPr>
        <p:spPr>
          <a:xfrm>
            <a:off x="5336280" y="859680"/>
            <a:ext cx="2278800" cy="2292480"/>
          </a:xfrm>
          <a:prstGeom prst="ellipse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48"/>
          <p:cNvSpPr/>
          <p:nvPr/>
        </p:nvSpPr>
        <p:spPr>
          <a:xfrm>
            <a:off x="2661480" y="2526840"/>
            <a:ext cx="2278800" cy="2292480"/>
          </a:xfrm>
          <a:prstGeom prst="ellipse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8"/>
          <p:cNvSpPr/>
          <p:nvPr/>
        </p:nvSpPr>
        <p:spPr>
          <a:xfrm flipH="1">
            <a:off x="7614720" y="1747080"/>
            <a:ext cx="1883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64" name="Google Shape;1064;p48"/>
          <p:cNvSpPr/>
          <p:nvPr/>
        </p:nvSpPr>
        <p:spPr>
          <a:xfrm>
            <a:off x="2661480" y="2156400"/>
            <a:ext cx="791280" cy="370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65" name="Google Shape;1065;p48"/>
          <p:cNvSpPr/>
          <p:nvPr/>
        </p:nvSpPr>
        <p:spPr>
          <a:xfrm flipH="1">
            <a:off x="6770880" y="4155120"/>
            <a:ext cx="1239480" cy="6116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66" name="Google Shape;1066;p48"/>
          <p:cNvSpPr/>
          <p:nvPr/>
        </p:nvSpPr>
        <p:spPr>
          <a:xfrm rot="10800000">
            <a:off x="2016720" y="2150640"/>
            <a:ext cx="645480" cy="2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67" name="Google Shape;1067;p48"/>
          <p:cNvSpPr/>
          <p:nvPr/>
        </p:nvSpPr>
        <p:spPr>
          <a:xfrm flipH="1">
            <a:off x="6476040" y="4995000"/>
            <a:ext cx="1535040" cy="31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68" name="Google Shape;1068;p48"/>
          <p:cNvSpPr/>
          <p:nvPr/>
        </p:nvSpPr>
        <p:spPr>
          <a:xfrm rot="10800000">
            <a:off x="6077880" y="5324760"/>
            <a:ext cx="1933200" cy="1038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69" name="Google Shape;1069;p48"/>
          <p:cNvSpPr/>
          <p:nvPr/>
        </p:nvSpPr>
        <p:spPr>
          <a:xfrm rot="10800000">
            <a:off x="6276240" y="5192640"/>
            <a:ext cx="1734120" cy="576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070" name="Google Shape;1070;p48"/>
          <p:cNvSpPr/>
          <p:nvPr/>
        </p:nvSpPr>
        <p:spPr>
          <a:xfrm>
            <a:off x="1387440" y="1647720"/>
            <a:ext cx="19058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Transmitter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8243280" y="1285200"/>
            <a:ext cx="138708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8"/>
          <p:cNvSpPr/>
          <p:nvPr/>
        </p:nvSpPr>
        <p:spPr>
          <a:xfrm>
            <a:off x="7945200" y="3825000"/>
            <a:ext cx="1387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8"/>
          <p:cNvSpPr/>
          <p:nvPr/>
        </p:nvSpPr>
        <p:spPr>
          <a:xfrm>
            <a:off x="8073720" y="4647960"/>
            <a:ext cx="1387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Echo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8"/>
          <p:cNvSpPr/>
          <p:nvPr/>
        </p:nvSpPr>
        <p:spPr>
          <a:xfrm>
            <a:off x="8073720" y="5409720"/>
            <a:ext cx="1387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Trig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8"/>
          <p:cNvSpPr/>
          <p:nvPr/>
        </p:nvSpPr>
        <p:spPr>
          <a:xfrm>
            <a:off x="7999920" y="6033960"/>
            <a:ext cx="138708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1" i="0" lang="fr-FR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VCC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9"/>
          <p:cNvSpPr/>
          <p:nvPr/>
        </p:nvSpPr>
        <p:spPr>
          <a:xfrm>
            <a:off x="1230840" y="500760"/>
            <a:ext cx="27370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Ultrasonic sensor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howtomechatronics.com/wp-content/uploads/2015/07/Ultrasonic-Sensor-Equasions.png" id="1081" name="Google Shape;10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360" y="1230480"/>
            <a:ext cx="9470880" cy="477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49"/>
          <p:cNvSpPr/>
          <p:nvPr/>
        </p:nvSpPr>
        <p:spPr>
          <a:xfrm>
            <a:off x="6923160" y="4413240"/>
            <a:ext cx="3293280" cy="5407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0"/>
          <p:cNvSpPr/>
          <p:nvPr/>
        </p:nvSpPr>
        <p:spPr>
          <a:xfrm>
            <a:off x="783720" y="348480"/>
            <a:ext cx="27370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Ultrasonic sensor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360" y="955440"/>
            <a:ext cx="9516600" cy="535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1"/>
          <p:cNvSpPr/>
          <p:nvPr/>
        </p:nvSpPr>
        <p:spPr>
          <a:xfrm>
            <a:off x="631440" y="450000"/>
            <a:ext cx="3555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Ultrasonic sensor test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p51"/>
          <p:cNvPicPr preferRelativeResize="0"/>
          <p:nvPr/>
        </p:nvPicPr>
        <p:blipFill rotWithShape="1">
          <a:blip r:embed="rId3">
            <a:alphaModFix/>
          </a:blip>
          <a:srcRect b="59360" l="0" r="56450" t="14905"/>
          <a:stretch/>
        </p:blipFill>
        <p:spPr>
          <a:xfrm>
            <a:off x="436680" y="1146240"/>
            <a:ext cx="10037520" cy="33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51"/>
          <p:cNvPicPr preferRelativeResize="0"/>
          <p:nvPr/>
        </p:nvPicPr>
        <p:blipFill rotWithShape="1">
          <a:blip r:embed="rId3">
            <a:alphaModFix/>
          </a:blip>
          <a:srcRect b="22967" l="0" r="56450" t="40768"/>
          <a:stretch/>
        </p:blipFill>
        <p:spPr>
          <a:xfrm>
            <a:off x="272880" y="1059480"/>
            <a:ext cx="10037520" cy="469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2"/>
          <p:cNvSpPr/>
          <p:nvPr/>
        </p:nvSpPr>
        <p:spPr>
          <a:xfrm>
            <a:off x="631440" y="450000"/>
            <a:ext cx="535248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L298N Dual H-Bridge Motor Driverr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2"/>
          <p:cNvSpPr/>
          <p:nvPr/>
        </p:nvSpPr>
        <p:spPr>
          <a:xfrm>
            <a:off x="631440" y="1208880"/>
            <a:ext cx="79333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module L298N est une carte de développement basé sur le circuit intégré L298N permettant le pilotage de moteur à courant continu ou d’un moteur pas-à-pas.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2" name="Google Shape;11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120" y="1803240"/>
            <a:ext cx="4434480" cy="443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3"/>
          <p:cNvSpPr/>
          <p:nvPr/>
        </p:nvSpPr>
        <p:spPr>
          <a:xfrm>
            <a:off x="631452" y="470150"/>
            <a:ext cx="50499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va Square"/>
              <a:buNone/>
            </a:pPr>
            <a:r>
              <a:rPr b="0" i="0" lang="fr-FR" sz="2800" u="none" cap="none" strike="noStrike">
                <a:solidFill>
                  <a:srgbClr val="333333"/>
                </a:solidFill>
                <a:latin typeface="Nova Square"/>
                <a:ea typeface="Nova Square"/>
                <a:cs typeface="Nova Square"/>
                <a:sym typeface="Nova Square"/>
              </a:rPr>
              <a:t>Principe de fonctionnement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960" y="1188720"/>
            <a:ext cx="7317000" cy="52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4"/>
          <p:cNvSpPr/>
          <p:nvPr/>
        </p:nvSpPr>
        <p:spPr>
          <a:xfrm>
            <a:off x="631452" y="470150"/>
            <a:ext cx="52356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va Square"/>
              <a:buNone/>
            </a:pPr>
            <a:r>
              <a:rPr b="0" i="0" lang="fr-FR" sz="2800" u="none" cap="none" strike="noStrike">
                <a:solidFill>
                  <a:srgbClr val="333333"/>
                </a:solidFill>
                <a:latin typeface="Nova Square"/>
                <a:ea typeface="Nova Square"/>
                <a:cs typeface="Nova Square"/>
                <a:sym typeface="Nova Square"/>
              </a:rPr>
              <a:t>Principe de fonctionnement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14" name="Google Shape;1114;p54"/>
          <p:cNvGraphicFramePr/>
          <p:nvPr/>
        </p:nvGraphicFramePr>
        <p:xfrm>
          <a:off x="428040" y="1391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{2E6E53FF-3A93-4130-938A-DC9FD2E60DB3}</a:tableStyleId>
              </a:tblPr>
              <a:tblGrid>
                <a:gridCol w="1375925"/>
                <a:gridCol w="1375925"/>
              </a:tblGrid>
              <a:tr h="6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IN1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IN3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IN2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IN4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6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6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6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6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6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pic>
        <p:nvPicPr>
          <p:cNvPr id="1115" name="Google Shape;11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040" y="504000"/>
            <a:ext cx="1933560" cy="502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40" y="272880"/>
            <a:ext cx="2086200" cy="5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40" y="673200"/>
            <a:ext cx="1933560" cy="509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4"/>
          <p:cNvSpPr/>
          <p:nvPr/>
        </p:nvSpPr>
        <p:spPr>
          <a:xfrm>
            <a:off x="3032280" y="3909600"/>
            <a:ext cx="878760" cy="76464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4520" y="1199520"/>
            <a:ext cx="3105000" cy="50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5"/>
          <p:cNvSpPr/>
          <p:nvPr/>
        </p:nvSpPr>
        <p:spPr>
          <a:xfrm>
            <a:off x="631440" y="450000"/>
            <a:ext cx="3555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L298N test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60" y="1172520"/>
            <a:ext cx="4853880" cy="52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6"/>
          <p:cNvSpPr/>
          <p:nvPr/>
        </p:nvSpPr>
        <p:spPr>
          <a:xfrm>
            <a:off x="631440" y="450000"/>
            <a:ext cx="3555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Google Shape;11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8080" y="339120"/>
            <a:ext cx="3078000" cy="61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56"/>
          <p:cNvSpPr/>
          <p:nvPr/>
        </p:nvSpPr>
        <p:spPr>
          <a:xfrm flipH="1">
            <a:off x="726480" y="1463040"/>
            <a:ext cx="5115240" cy="252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that turns the motor in one direction and then turns in our direction every 2 seconds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7"/>
          <p:cNvSpPr/>
          <p:nvPr/>
        </p:nvSpPr>
        <p:spPr>
          <a:xfrm>
            <a:off x="805675" y="470150"/>
            <a:ext cx="56421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Nova Square"/>
              <a:buNone/>
            </a:pPr>
            <a:r>
              <a:rPr b="0" i="0" lang="fr-FR" sz="2800" u="none" cap="none" strike="noStrike">
                <a:solidFill>
                  <a:srgbClr val="333333"/>
                </a:solidFill>
                <a:latin typeface="Nova Square"/>
                <a:ea typeface="Nova Square"/>
                <a:cs typeface="Nova Square"/>
                <a:sym typeface="Nova Square"/>
              </a:rPr>
              <a:t>Control with speed variation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40" y="1141920"/>
            <a:ext cx="4583160" cy="52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200" y="249120"/>
            <a:ext cx="3484440" cy="636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0"/>
          <p:cNvSpPr/>
          <p:nvPr/>
        </p:nvSpPr>
        <p:spPr>
          <a:xfrm>
            <a:off x="304920" y="344520"/>
            <a:ext cx="1801800" cy="476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Arduino IDE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2107080" y="717480"/>
            <a:ext cx="74023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open-source Arduino Software (IDE) makes it easy to </a:t>
            </a:r>
            <a:r>
              <a:rPr b="1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write</a:t>
            </a:r>
            <a:r>
              <a:rPr b="0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code and </a:t>
            </a:r>
            <a:r>
              <a:rPr b="1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upload</a:t>
            </a:r>
            <a:r>
              <a:rPr b="0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it </a:t>
            </a:r>
            <a:r>
              <a:rPr b="1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the board</a:t>
            </a:r>
            <a:r>
              <a:rPr b="0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This software can be used with </a:t>
            </a:r>
            <a:r>
              <a:rPr b="1" i="0" lang="fr-FR" sz="2800" u="none" cap="none" strike="noStrike">
                <a:solidFill>
                  <a:srgbClr val="4472C4"/>
                </a:solidFill>
                <a:latin typeface="Open Sans"/>
                <a:ea typeface="Open Sans"/>
                <a:cs typeface="Open Sans"/>
                <a:sym typeface="Open Sans"/>
              </a:rPr>
              <a:t>any Arduino board</a:t>
            </a:r>
            <a:r>
              <a:rPr b="0" i="0" lang="fr-F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568800" y="3330720"/>
            <a:ext cx="33836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400"/>
              <a:buFont typeface="Roboto"/>
              <a:buNone/>
            </a:pPr>
            <a:r>
              <a:rPr b="0" i="0" lang="fr-FR" sz="2400" u="none" cap="none" strike="noStrike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</a:rPr>
              <a:t>Arduino code is written in C++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0"/>
          <p:cNvSpPr/>
          <p:nvPr/>
        </p:nvSpPr>
        <p:spPr>
          <a:xfrm>
            <a:off x="5916960" y="3330720"/>
            <a:ext cx="565704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400"/>
              <a:buFont typeface="Roboto"/>
              <a:buNone/>
            </a:pPr>
            <a:r>
              <a:rPr b="0" i="0" lang="fr-FR" sz="2400" u="none" cap="none" strike="noStrike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</a:rPr>
              <a:t>an addition of special methods and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400"/>
              <a:buFont typeface="Roboto"/>
              <a:buNone/>
            </a:pPr>
            <a:r>
              <a:rPr b="0" i="0" lang="fr-FR" sz="2400" u="none" cap="none" strike="noStrike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"/>
          <p:cNvSpPr/>
          <p:nvPr/>
        </p:nvSpPr>
        <p:spPr>
          <a:xfrm>
            <a:off x="1773000" y="5042520"/>
            <a:ext cx="807084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400"/>
              <a:buFont typeface="Roboto"/>
              <a:buNone/>
            </a:pPr>
            <a:r>
              <a:rPr b="0" i="0" lang="fr-FR" sz="2400" u="none" cap="none" strike="noStrike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</a:rPr>
              <a:t>(C++ is a human-readable programming language)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8"/>
          <p:cNvSpPr/>
          <p:nvPr/>
        </p:nvSpPr>
        <p:spPr>
          <a:xfrm>
            <a:off x="631440" y="450000"/>
            <a:ext cx="355572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exercice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Google Shape;11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240" y="157320"/>
            <a:ext cx="2905560" cy="65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58"/>
          <p:cNvSpPr/>
          <p:nvPr/>
        </p:nvSpPr>
        <p:spPr>
          <a:xfrm>
            <a:off x="904320" y="1490040"/>
            <a:ext cx="441936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that turns the motor in one direction with a speed 100 then turns in other direction with a speed 150 each 2 seconds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9"/>
          <p:cNvSpPr/>
          <p:nvPr/>
        </p:nvSpPr>
        <p:spPr>
          <a:xfrm>
            <a:off x="513360" y="494640"/>
            <a:ext cx="3237480" cy="43812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59"/>
          <p:cNvSpPr/>
          <p:nvPr/>
        </p:nvSpPr>
        <p:spPr>
          <a:xfrm>
            <a:off x="457200" y="463680"/>
            <a:ext cx="33307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 follower: component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040" y="988920"/>
            <a:ext cx="7420680" cy="50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0"/>
          <p:cNvSpPr/>
          <p:nvPr/>
        </p:nvSpPr>
        <p:spPr>
          <a:xfrm>
            <a:off x="457200" y="466560"/>
            <a:ext cx="3237480" cy="43812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0"/>
          <p:cNvSpPr/>
          <p:nvPr/>
        </p:nvSpPr>
        <p:spPr>
          <a:xfrm>
            <a:off x="401040" y="435960"/>
            <a:ext cx="333072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Différent mouvement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0" name="Google Shape;1160;p60"/>
          <p:cNvGrpSpPr/>
          <p:nvPr/>
        </p:nvGrpSpPr>
        <p:grpSpPr>
          <a:xfrm>
            <a:off x="591840" y="2647080"/>
            <a:ext cx="2282040" cy="2084400"/>
            <a:chOff x="591840" y="2647080"/>
            <a:chExt cx="2282040" cy="2084400"/>
          </a:xfrm>
        </p:grpSpPr>
        <p:pic>
          <p:nvPicPr>
            <p:cNvPr id="1161" name="Google Shape;1161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840" y="2647080"/>
              <a:ext cx="2282040" cy="208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162;p60"/>
            <p:cNvSpPr/>
            <p:nvPr/>
          </p:nvSpPr>
          <p:spPr>
            <a:xfrm flipH="1" rot="10800000">
              <a:off x="2715480" y="343656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  <p:sp>
          <p:nvSpPr>
            <p:cNvPr id="1163" name="Google Shape;1163;p60"/>
            <p:cNvSpPr/>
            <p:nvPr/>
          </p:nvSpPr>
          <p:spPr>
            <a:xfrm flipH="1" rot="10800000">
              <a:off x="774720" y="335736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</p:grpSp>
      <p:grpSp>
        <p:nvGrpSpPr>
          <p:cNvPr id="1164" name="Google Shape;1164;p60"/>
          <p:cNvGrpSpPr/>
          <p:nvPr/>
        </p:nvGrpSpPr>
        <p:grpSpPr>
          <a:xfrm>
            <a:off x="3192480" y="2624400"/>
            <a:ext cx="2300400" cy="2556000"/>
            <a:chOff x="3192480" y="2624400"/>
            <a:chExt cx="2300400" cy="2556000"/>
          </a:xfrm>
        </p:grpSpPr>
        <p:pic>
          <p:nvPicPr>
            <p:cNvPr id="1165" name="Google Shape;116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92480" y="2624400"/>
              <a:ext cx="2300400" cy="2101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60"/>
            <p:cNvSpPr/>
            <p:nvPr/>
          </p:nvSpPr>
          <p:spPr>
            <a:xfrm>
              <a:off x="5349600" y="426528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  <p:sp>
          <p:nvSpPr>
            <p:cNvPr id="1167" name="Google Shape;1167;p60"/>
            <p:cNvSpPr/>
            <p:nvPr/>
          </p:nvSpPr>
          <p:spPr>
            <a:xfrm>
              <a:off x="3390120" y="427104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</p:grpSp>
      <p:grpSp>
        <p:nvGrpSpPr>
          <p:cNvPr id="1168" name="Google Shape;1168;p60"/>
          <p:cNvGrpSpPr/>
          <p:nvPr/>
        </p:nvGrpSpPr>
        <p:grpSpPr>
          <a:xfrm>
            <a:off x="5866200" y="2550600"/>
            <a:ext cx="2387520" cy="2697480"/>
            <a:chOff x="5866200" y="2550600"/>
            <a:chExt cx="2387520" cy="2697480"/>
          </a:xfrm>
        </p:grpSpPr>
        <p:pic>
          <p:nvPicPr>
            <p:cNvPr id="1169" name="Google Shape;116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66200" y="2550600"/>
              <a:ext cx="2387520" cy="2180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0" name="Google Shape;1170;p60"/>
            <p:cNvSpPr/>
            <p:nvPr/>
          </p:nvSpPr>
          <p:spPr>
            <a:xfrm>
              <a:off x="8107560" y="433872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  <p:sp>
          <p:nvSpPr>
            <p:cNvPr id="1171" name="Google Shape;1171;p60"/>
            <p:cNvSpPr/>
            <p:nvPr/>
          </p:nvSpPr>
          <p:spPr>
            <a:xfrm flipH="1" rot="10800000">
              <a:off x="6009480" y="342900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</p:grpSp>
      <p:grpSp>
        <p:nvGrpSpPr>
          <p:cNvPr id="1172" name="Google Shape;1172;p60"/>
          <p:cNvGrpSpPr/>
          <p:nvPr/>
        </p:nvGrpSpPr>
        <p:grpSpPr>
          <a:xfrm>
            <a:off x="8983080" y="2455560"/>
            <a:ext cx="2493720" cy="2727000"/>
            <a:chOff x="8983080" y="2455560"/>
            <a:chExt cx="2493720" cy="2727000"/>
          </a:xfrm>
        </p:grpSpPr>
        <p:pic>
          <p:nvPicPr>
            <p:cNvPr id="1173" name="Google Shape;117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3080" y="2455560"/>
              <a:ext cx="2493720" cy="2278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4" name="Google Shape;1174;p60"/>
            <p:cNvSpPr/>
            <p:nvPr/>
          </p:nvSpPr>
          <p:spPr>
            <a:xfrm flipH="1" rot="10800000">
              <a:off x="11321640" y="343872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  <p:sp>
          <p:nvSpPr>
            <p:cNvPr id="1175" name="Google Shape;1175;p60"/>
            <p:cNvSpPr/>
            <p:nvPr/>
          </p:nvSpPr>
          <p:spPr>
            <a:xfrm>
              <a:off x="9174240" y="4273200"/>
              <a:ext cx="360" cy="90936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flat" cmpd="sng" w="76200">
              <a:solidFill>
                <a:srgbClr val="ED7D31"/>
              </a:solidFill>
              <a:prstDash val="solid"/>
              <a:miter lim="8000"/>
              <a:headEnd len="sm" w="sm" type="none"/>
              <a:tailEnd len="med" w="med" type="triangle"/>
            </a:ln>
          </p:spPr>
        </p:sp>
      </p:grpSp>
      <p:sp>
        <p:nvSpPr>
          <p:cNvPr id="1176" name="Google Shape;1176;p60"/>
          <p:cNvSpPr/>
          <p:nvPr/>
        </p:nvSpPr>
        <p:spPr>
          <a:xfrm>
            <a:off x="1361520" y="4850280"/>
            <a:ext cx="718920" cy="64908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0"/>
          <p:cNvSpPr/>
          <p:nvPr/>
        </p:nvSpPr>
        <p:spPr>
          <a:xfrm>
            <a:off x="1373400" y="4990320"/>
            <a:ext cx="7189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Av()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0"/>
          <p:cNvSpPr/>
          <p:nvPr/>
        </p:nvSpPr>
        <p:spPr>
          <a:xfrm>
            <a:off x="3977280" y="1914120"/>
            <a:ext cx="718920" cy="64908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0"/>
          <p:cNvSpPr/>
          <p:nvPr/>
        </p:nvSpPr>
        <p:spPr>
          <a:xfrm>
            <a:off x="3989160" y="2054520"/>
            <a:ext cx="7189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0"/>
          <p:cNvSpPr/>
          <p:nvPr/>
        </p:nvSpPr>
        <p:spPr>
          <a:xfrm>
            <a:off x="6776280" y="5329080"/>
            <a:ext cx="718920" cy="64908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0"/>
          <p:cNvSpPr/>
          <p:nvPr/>
        </p:nvSpPr>
        <p:spPr>
          <a:xfrm>
            <a:off x="6788160" y="5469480"/>
            <a:ext cx="7189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0"/>
          <p:cNvSpPr/>
          <p:nvPr/>
        </p:nvSpPr>
        <p:spPr>
          <a:xfrm>
            <a:off x="9858600" y="5322960"/>
            <a:ext cx="718920" cy="64908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0"/>
          <p:cNvSpPr/>
          <p:nvPr/>
        </p:nvSpPr>
        <p:spPr>
          <a:xfrm>
            <a:off x="9870480" y="5463000"/>
            <a:ext cx="7189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g()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1"/>
          <p:cNvSpPr/>
          <p:nvPr/>
        </p:nvSpPr>
        <p:spPr>
          <a:xfrm>
            <a:off x="783720" y="376200"/>
            <a:ext cx="16790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 1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1"/>
          <p:cNvSpPr/>
          <p:nvPr/>
        </p:nvSpPr>
        <p:spPr>
          <a:xfrm>
            <a:off x="1063800" y="1380960"/>
            <a:ext cx="2528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av()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080" y="961200"/>
            <a:ext cx="4375080" cy="479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3120" y="1351440"/>
            <a:ext cx="6767280" cy="55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2"/>
          <p:cNvSpPr/>
          <p:nvPr/>
        </p:nvSpPr>
        <p:spPr>
          <a:xfrm>
            <a:off x="783720" y="376200"/>
            <a:ext cx="16790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 2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2"/>
          <p:cNvSpPr/>
          <p:nvPr/>
        </p:nvSpPr>
        <p:spPr>
          <a:xfrm>
            <a:off x="1063800" y="1380960"/>
            <a:ext cx="25282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d()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680" y="228600"/>
            <a:ext cx="5476680" cy="662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3"/>
          <p:cNvSpPr/>
          <p:nvPr/>
        </p:nvSpPr>
        <p:spPr>
          <a:xfrm>
            <a:off x="783720" y="376200"/>
            <a:ext cx="158580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problème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3"/>
          <p:cNvSpPr/>
          <p:nvPr/>
        </p:nvSpPr>
        <p:spPr>
          <a:xfrm>
            <a:off x="1231560" y="1679400"/>
            <a:ext cx="43664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Make a program that makes a robot: av,d,ar,g,d,ar……..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5" name="Google Shape;12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080" y="297000"/>
            <a:ext cx="2352240" cy="6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4"/>
          <p:cNvSpPr/>
          <p:nvPr/>
        </p:nvSpPr>
        <p:spPr>
          <a:xfrm>
            <a:off x="783720" y="376200"/>
            <a:ext cx="158580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1" name="Google Shape;12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8320" y="371520"/>
            <a:ext cx="2352240" cy="61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4"/>
          <p:cNvSpPr/>
          <p:nvPr/>
        </p:nvSpPr>
        <p:spPr>
          <a:xfrm>
            <a:off x="5598360" y="2995200"/>
            <a:ext cx="1194120" cy="6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560" y="1847520"/>
            <a:ext cx="2254680" cy="277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5"/>
          <p:cNvSpPr/>
          <p:nvPr/>
        </p:nvSpPr>
        <p:spPr>
          <a:xfrm>
            <a:off x="783720" y="348480"/>
            <a:ext cx="326916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Arduino function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www.arduino.cc/en/uploads/Reference/FuncAnatomy.png" id="1219" name="Google Shape;1219;p65"/>
          <p:cNvPicPr preferRelativeResize="0"/>
          <p:nvPr/>
        </p:nvPicPr>
        <p:blipFill rotWithShape="1">
          <a:blip r:embed="rId3">
            <a:alphaModFix/>
          </a:blip>
          <a:srcRect b="6577" l="0" r="6239" t="0"/>
          <a:stretch/>
        </p:blipFill>
        <p:spPr>
          <a:xfrm>
            <a:off x="1471320" y="955440"/>
            <a:ext cx="7999920" cy="530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6"/>
          <p:cNvSpPr/>
          <p:nvPr/>
        </p:nvSpPr>
        <p:spPr>
          <a:xfrm>
            <a:off x="783720" y="376200"/>
            <a:ext cx="158580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920" y="1233000"/>
            <a:ext cx="4506480" cy="555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7"/>
          <p:cNvSpPr/>
          <p:nvPr/>
        </p:nvSpPr>
        <p:spPr>
          <a:xfrm>
            <a:off x="504000" y="378720"/>
            <a:ext cx="4011840" cy="50364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67"/>
          <p:cNvSpPr/>
          <p:nvPr/>
        </p:nvSpPr>
        <p:spPr>
          <a:xfrm flipH="1">
            <a:off x="437760" y="457200"/>
            <a:ext cx="414252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Methodology to make a line follower code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2" name="Google Shape;1232;p67"/>
          <p:cNvGraphicFramePr/>
          <p:nvPr/>
        </p:nvGraphicFramePr>
        <p:xfrm>
          <a:off x="452160" y="1176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{2E6E53FF-3A93-4130-938A-DC9FD2E60DB3}</a:tableStyleId>
              </a:tblPr>
              <a:tblGrid>
                <a:gridCol w="1294550"/>
                <a:gridCol w="1294925"/>
              </a:tblGrid>
              <a:tr h="7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fr-FR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7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7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7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71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fr-FR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pic>
        <p:nvPicPr>
          <p:cNvPr id="1233" name="Google Shape;12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520" y="961200"/>
            <a:ext cx="6206400" cy="56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67"/>
          <p:cNvSpPr/>
          <p:nvPr/>
        </p:nvSpPr>
        <p:spPr>
          <a:xfrm>
            <a:off x="3153600" y="4142880"/>
            <a:ext cx="466200" cy="4381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7"/>
          <p:cNvSpPr/>
          <p:nvPr/>
        </p:nvSpPr>
        <p:spPr>
          <a:xfrm>
            <a:off x="3175560" y="4177440"/>
            <a:ext cx="4226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7"/>
          <p:cNvSpPr/>
          <p:nvPr/>
        </p:nvSpPr>
        <p:spPr>
          <a:xfrm>
            <a:off x="8553240" y="1183680"/>
            <a:ext cx="520920" cy="106344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6240" y="1176840"/>
            <a:ext cx="6250680" cy="57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7"/>
          <p:cNvSpPr/>
          <p:nvPr/>
        </p:nvSpPr>
        <p:spPr>
          <a:xfrm>
            <a:off x="3871440" y="1692720"/>
            <a:ext cx="1073520" cy="81684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7"/>
          <p:cNvSpPr/>
          <p:nvPr/>
        </p:nvSpPr>
        <p:spPr>
          <a:xfrm>
            <a:off x="3170520" y="3570120"/>
            <a:ext cx="427680" cy="43812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7"/>
          <p:cNvSpPr/>
          <p:nvPr/>
        </p:nvSpPr>
        <p:spPr>
          <a:xfrm>
            <a:off x="3205080" y="3604680"/>
            <a:ext cx="4276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6240" y="934200"/>
            <a:ext cx="6838560" cy="55717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67"/>
          <p:cNvSpPr/>
          <p:nvPr/>
        </p:nvSpPr>
        <p:spPr>
          <a:xfrm rot="-5400000">
            <a:off x="8677080" y="1177200"/>
            <a:ext cx="784080" cy="99216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5B9BD5"/>
          </a:solidFill>
          <a:ln cap="flat" cmpd="sng" w="25400">
            <a:solidFill>
              <a:srgbClr val="43729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67"/>
          <p:cNvSpPr/>
          <p:nvPr/>
        </p:nvSpPr>
        <p:spPr>
          <a:xfrm>
            <a:off x="3170520" y="2772360"/>
            <a:ext cx="462240" cy="57924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67"/>
          <p:cNvSpPr/>
          <p:nvPr/>
        </p:nvSpPr>
        <p:spPr>
          <a:xfrm>
            <a:off x="3226680" y="2876760"/>
            <a:ext cx="34992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1640" y="876240"/>
            <a:ext cx="6619680" cy="580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67"/>
          <p:cNvSpPr/>
          <p:nvPr/>
        </p:nvSpPr>
        <p:spPr>
          <a:xfrm>
            <a:off x="8003880" y="961200"/>
            <a:ext cx="447840" cy="97308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E7E6E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67"/>
          <p:cNvSpPr/>
          <p:nvPr/>
        </p:nvSpPr>
        <p:spPr>
          <a:xfrm>
            <a:off x="3226680" y="2101320"/>
            <a:ext cx="456480" cy="363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7"/>
          <p:cNvSpPr/>
          <p:nvPr/>
        </p:nvSpPr>
        <p:spPr>
          <a:xfrm>
            <a:off x="3205080" y="2065320"/>
            <a:ext cx="478080" cy="484560"/>
          </a:xfrm>
          <a:prstGeom prst="rect">
            <a:avLst/>
          </a:prstGeom>
          <a:noFill/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"/>
          <p:cNvSpPr/>
          <p:nvPr/>
        </p:nvSpPr>
        <p:spPr>
          <a:xfrm>
            <a:off x="7490880" y="613440"/>
            <a:ext cx="750240" cy="260532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1"/>
          <p:cNvSpPr/>
          <p:nvPr/>
        </p:nvSpPr>
        <p:spPr>
          <a:xfrm>
            <a:off x="7476120" y="3223800"/>
            <a:ext cx="750240" cy="293940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1"/>
          <p:cNvSpPr/>
          <p:nvPr/>
        </p:nvSpPr>
        <p:spPr>
          <a:xfrm>
            <a:off x="8315280" y="2643480"/>
            <a:ext cx="1893600" cy="3519720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"/>
          <p:cNvSpPr/>
          <p:nvPr/>
        </p:nvSpPr>
        <p:spPr>
          <a:xfrm>
            <a:off x="783720" y="348480"/>
            <a:ext cx="5534640" cy="56556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Let’s make our first Arduino program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1"/>
          <p:cNvPicPr preferRelativeResize="0"/>
          <p:nvPr/>
        </p:nvPicPr>
        <p:blipFill rotWithShape="1">
          <a:blip r:embed="rId3">
            <a:alphaModFix/>
          </a:blip>
          <a:srcRect b="20979" l="32458" r="29920" t="21673"/>
          <a:stretch/>
        </p:blipFill>
        <p:spPr>
          <a:xfrm>
            <a:off x="636120" y="1237680"/>
            <a:ext cx="5049360" cy="432792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"/>
          <p:cNvSpPr/>
          <p:nvPr/>
        </p:nvSpPr>
        <p:spPr>
          <a:xfrm flipH="1" rot="5400000">
            <a:off x="5359320" y="1528920"/>
            <a:ext cx="6381000" cy="3318840"/>
          </a:xfrm>
          <a:custGeom>
            <a:rect b="b" l="l" r="r" t="t"/>
            <a:pathLst>
              <a:path extrusionOk="0" h="3302757" w="6196085">
                <a:moveTo>
                  <a:pt x="1520769" y="60966"/>
                </a:moveTo>
                <a:lnTo>
                  <a:pt x="1503024" y="59951"/>
                </a:lnTo>
                <a:lnTo>
                  <a:pt x="1511182" y="60897"/>
                </a:lnTo>
                <a:close/>
                <a:moveTo>
                  <a:pt x="1624014" y="68128"/>
                </a:moveTo>
                <a:lnTo>
                  <a:pt x="1613119" y="66250"/>
                </a:lnTo>
                <a:lnTo>
                  <a:pt x="1592293" y="65058"/>
                </a:lnTo>
                <a:close/>
                <a:moveTo>
                  <a:pt x="1723318" y="85509"/>
                </a:moveTo>
                <a:lnTo>
                  <a:pt x="1721106" y="84869"/>
                </a:lnTo>
                <a:lnTo>
                  <a:pt x="1721026" y="84846"/>
                </a:lnTo>
                <a:lnTo>
                  <a:pt x="1705896" y="82239"/>
                </a:lnTo>
                <a:close/>
                <a:moveTo>
                  <a:pt x="2973265" y="2444407"/>
                </a:moveTo>
                <a:lnTo>
                  <a:pt x="641447" y="2444407"/>
                </a:lnTo>
                <a:lnTo>
                  <a:pt x="641447" y="2574061"/>
                </a:lnTo>
                <a:lnTo>
                  <a:pt x="382140" y="2314753"/>
                </a:lnTo>
                <a:lnTo>
                  <a:pt x="641447" y="2055446"/>
                </a:lnTo>
                <a:lnTo>
                  <a:pt x="641447" y="2185100"/>
                </a:lnTo>
                <a:lnTo>
                  <a:pt x="2973265" y="2185100"/>
                </a:lnTo>
                <a:close/>
                <a:moveTo>
                  <a:pt x="3421879" y="1382563"/>
                </a:moveTo>
                <a:lnTo>
                  <a:pt x="3022250" y="1823433"/>
                </a:lnTo>
                <a:lnTo>
                  <a:pt x="2540137" y="1382563"/>
                </a:lnTo>
                <a:lnTo>
                  <a:pt x="2760573" y="1382563"/>
                </a:lnTo>
                <a:lnTo>
                  <a:pt x="2694115" y="1124676"/>
                </a:lnTo>
                <a:lnTo>
                  <a:pt x="2666467" y="1048355"/>
                </a:lnTo>
                <a:lnTo>
                  <a:pt x="2600697" y="886336"/>
                </a:lnTo>
                <a:lnTo>
                  <a:pt x="2538087" y="759805"/>
                </a:lnTo>
                <a:lnTo>
                  <a:pt x="2527487" y="739966"/>
                </a:lnTo>
                <a:lnTo>
                  <a:pt x="2427781" y="586984"/>
                </a:lnTo>
                <a:lnTo>
                  <a:pt x="2404788" y="556078"/>
                </a:lnTo>
                <a:lnTo>
                  <a:pt x="2291592" y="422729"/>
                </a:lnTo>
                <a:lnTo>
                  <a:pt x="2276963" y="408588"/>
                </a:lnTo>
                <a:lnTo>
                  <a:pt x="2159888" y="303699"/>
                </a:lnTo>
                <a:lnTo>
                  <a:pt x="2136838" y="285034"/>
                </a:lnTo>
                <a:lnTo>
                  <a:pt x="2002694" y="196735"/>
                </a:lnTo>
                <a:lnTo>
                  <a:pt x="1949225" y="168165"/>
                </a:lnTo>
                <a:lnTo>
                  <a:pt x="1920262" y="153726"/>
                </a:lnTo>
                <a:lnTo>
                  <a:pt x="1826313" y="115287"/>
                </a:lnTo>
                <a:lnTo>
                  <a:pt x="1826312" y="115286"/>
                </a:lnTo>
                <a:lnTo>
                  <a:pt x="1723434" y="85543"/>
                </a:lnTo>
                <a:lnTo>
                  <a:pt x="1608668" y="119632"/>
                </a:lnTo>
                <a:lnTo>
                  <a:pt x="1608662" y="119635"/>
                </a:lnTo>
                <a:lnTo>
                  <a:pt x="1501532" y="165422"/>
                </a:lnTo>
                <a:lnTo>
                  <a:pt x="1467192" y="184348"/>
                </a:lnTo>
                <a:lnTo>
                  <a:pt x="1398879" y="222898"/>
                </a:lnTo>
                <a:lnTo>
                  <a:pt x="1359729" y="249788"/>
                </a:lnTo>
                <a:lnTo>
                  <a:pt x="1301090" y="291446"/>
                </a:lnTo>
                <a:lnTo>
                  <a:pt x="1261471" y="324454"/>
                </a:lnTo>
                <a:lnTo>
                  <a:pt x="1208544" y="370456"/>
                </a:lnTo>
                <a:lnTo>
                  <a:pt x="1170019" y="408737"/>
                </a:lnTo>
                <a:lnTo>
                  <a:pt x="1121622" y="459322"/>
                </a:lnTo>
                <a:lnTo>
                  <a:pt x="1084990" y="502300"/>
                </a:lnTo>
                <a:lnTo>
                  <a:pt x="1040703" y="557443"/>
                </a:lnTo>
                <a:lnTo>
                  <a:pt x="1006476" y="604635"/>
                </a:lnTo>
                <a:lnTo>
                  <a:pt x="966165" y="664228"/>
                </a:lnTo>
                <a:lnTo>
                  <a:pt x="934720" y="715181"/>
                </a:lnTo>
                <a:lnTo>
                  <a:pt x="907497" y="763071"/>
                </a:lnTo>
                <a:lnTo>
                  <a:pt x="813412" y="959386"/>
                </a:lnTo>
                <a:lnTo>
                  <a:pt x="757453" y="1119913"/>
                </a:lnTo>
                <a:lnTo>
                  <a:pt x="722400" y="1227944"/>
                </a:lnTo>
                <a:lnTo>
                  <a:pt x="683644" y="1420164"/>
                </a:lnTo>
                <a:lnTo>
                  <a:pt x="665265" y="1517603"/>
                </a:lnTo>
                <a:lnTo>
                  <a:pt x="645102" y="1823422"/>
                </a:lnTo>
                <a:lnTo>
                  <a:pt x="645101" y="1823433"/>
                </a:lnTo>
                <a:lnTo>
                  <a:pt x="204231" y="1823433"/>
                </a:lnTo>
                <a:lnTo>
                  <a:pt x="204232" y="1823429"/>
                </a:lnTo>
                <a:lnTo>
                  <a:pt x="223998" y="1516919"/>
                </a:lnTo>
                <a:lnTo>
                  <a:pt x="228797" y="1492565"/>
                </a:lnTo>
                <a:lnTo>
                  <a:pt x="230618" y="1468030"/>
                </a:lnTo>
                <a:cubicBezTo>
                  <a:pt x="239269" y="1410631"/>
                  <a:pt x="249973" y="1354247"/>
                  <a:pt x="262622" y="1299027"/>
                </a:cubicBezTo>
                <a:lnTo>
                  <a:pt x="278634" y="1239628"/>
                </a:lnTo>
                <a:lnTo>
                  <a:pt x="282129" y="1221889"/>
                </a:lnTo>
                <a:lnTo>
                  <a:pt x="288200" y="1204141"/>
                </a:lnTo>
                <a:lnTo>
                  <a:pt x="306297" y="1137006"/>
                </a:lnTo>
                <a:cubicBezTo>
                  <a:pt x="322727" y="1084261"/>
                  <a:pt x="340994" y="1032827"/>
                  <a:pt x="360989" y="982853"/>
                </a:cubicBezTo>
                <a:lnTo>
                  <a:pt x="373313" y="955307"/>
                </a:lnTo>
                <a:lnTo>
                  <a:pt x="376874" y="944898"/>
                </a:lnTo>
                <a:lnTo>
                  <a:pt x="403121" y="888686"/>
                </a:lnTo>
                <a:lnTo>
                  <a:pt x="426045" y="837453"/>
                </a:lnTo>
                <a:lnTo>
                  <a:pt x="432616" y="825522"/>
                </a:lnTo>
                <a:lnTo>
                  <a:pt x="437428" y="815216"/>
                </a:lnTo>
                <a:lnTo>
                  <a:pt x="478068" y="742993"/>
                </a:lnTo>
                <a:lnTo>
                  <a:pt x="500812" y="701695"/>
                </a:lnTo>
                <a:lnTo>
                  <a:pt x="503911" y="697066"/>
                </a:lnTo>
                <a:lnTo>
                  <a:pt x="506478" y="692503"/>
                </a:lnTo>
                <a:lnTo>
                  <a:pt x="526407" y="663458"/>
                </a:lnTo>
                <a:lnTo>
                  <a:pt x="584639" y="576463"/>
                </a:lnTo>
                <a:lnTo>
                  <a:pt x="594150" y="564726"/>
                </a:lnTo>
                <a:lnTo>
                  <a:pt x="601936" y="553378"/>
                </a:lnTo>
                <a:lnTo>
                  <a:pt x="631564" y="518555"/>
                </a:lnTo>
                <a:lnTo>
                  <a:pt x="676871" y="462644"/>
                </a:lnTo>
                <a:lnTo>
                  <a:pt x="693497" y="445763"/>
                </a:lnTo>
                <a:lnTo>
                  <a:pt x="706617" y="430343"/>
                </a:lnTo>
                <a:lnTo>
                  <a:pt x="735702" y="402911"/>
                </a:lnTo>
                <a:lnTo>
                  <a:pt x="776856" y="361126"/>
                </a:lnTo>
                <a:lnTo>
                  <a:pt x="801967" y="340413"/>
                </a:lnTo>
                <a:lnTo>
                  <a:pt x="819428" y="323944"/>
                </a:lnTo>
                <a:lnTo>
                  <a:pt x="845103" y="304831"/>
                </a:lnTo>
                <a:lnTo>
                  <a:pt x="883942" y="272793"/>
                </a:lnTo>
                <a:lnTo>
                  <a:pt x="918522" y="250175"/>
                </a:lnTo>
                <a:lnTo>
                  <a:pt x="939275" y="234726"/>
                </a:lnTo>
                <a:lnTo>
                  <a:pt x="961143" y="222298"/>
                </a:lnTo>
                <a:lnTo>
                  <a:pt x="997475" y="198534"/>
                </a:lnTo>
                <a:lnTo>
                  <a:pt x="1041115" y="176846"/>
                </a:lnTo>
                <a:lnTo>
                  <a:pt x="1065063" y="163236"/>
                </a:lnTo>
                <a:lnTo>
                  <a:pt x="1084146" y="155462"/>
                </a:lnTo>
                <a:lnTo>
                  <a:pt x="1116802" y="139233"/>
                </a:lnTo>
                <a:lnTo>
                  <a:pt x="1167024" y="121700"/>
                </a:lnTo>
                <a:lnTo>
                  <a:pt x="1195699" y="110018"/>
                </a:lnTo>
                <a:lnTo>
                  <a:pt x="1213630" y="105428"/>
                </a:lnTo>
                <a:lnTo>
                  <a:pt x="1241271" y="95778"/>
                </a:lnTo>
                <a:lnTo>
                  <a:pt x="1294095" y="84832"/>
                </a:lnTo>
                <a:lnTo>
                  <a:pt x="1330089" y="75619"/>
                </a:lnTo>
                <a:lnTo>
                  <a:pt x="1348082" y="73645"/>
                </a:lnTo>
                <a:lnTo>
                  <a:pt x="1370229" y="69055"/>
                </a:lnTo>
                <a:lnTo>
                  <a:pt x="1422717" y="65457"/>
                </a:lnTo>
                <a:lnTo>
                  <a:pt x="1467139" y="60583"/>
                </a:lnTo>
                <a:lnTo>
                  <a:pt x="1491285" y="60755"/>
                </a:lnTo>
                <a:lnTo>
                  <a:pt x="1503023" y="59951"/>
                </a:lnTo>
                <a:lnTo>
                  <a:pt x="1503024" y="59951"/>
                </a:lnTo>
                <a:lnTo>
                  <a:pt x="1943894" y="59951"/>
                </a:lnTo>
                <a:cubicBezTo>
                  <a:pt x="2203002" y="59951"/>
                  <a:pt x="2447754" y="164076"/>
                  <a:pt x="2653514" y="346418"/>
                </a:cubicBezTo>
                <a:cubicBezTo>
                  <a:pt x="2771092" y="450613"/>
                  <a:pt x="2875938" y="580349"/>
                  <a:pt x="2963456" y="730790"/>
                </a:cubicBezTo>
                <a:cubicBezTo>
                  <a:pt x="3029094" y="843621"/>
                  <a:pt x="3084985" y="968100"/>
                  <a:pt x="3129190" y="1102185"/>
                </a:cubicBezTo>
                <a:cubicBezTo>
                  <a:pt x="3158660" y="1191576"/>
                  <a:pt x="3182936" y="1285236"/>
                  <a:pt x="3201444" y="1382563"/>
                </a:cubicBezTo>
                <a:close/>
                <a:moveTo>
                  <a:pt x="5486402" y="2444407"/>
                </a:moveTo>
                <a:lnTo>
                  <a:pt x="3466533" y="2444407"/>
                </a:lnTo>
                <a:lnTo>
                  <a:pt x="3466533" y="2574061"/>
                </a:lnTo>
                <a:lnTo>
                  <a:pt x="3207225" y="2314753"/>
                </a:lnTo>
                <a:lnTo>
                  <a:pt x="3466533" y="2055446"/>
                </a:lnTo>
                <a:lnTo>
                  <a:pt x="3466533" y="2185100"/>
                </a:lnTo>
                <a:lnTo>
                  <a:pt x="5486402" y="2185100"/>
                </a:lnTo>
                <a:close/>
                <a:moveTo>
                  <a:pt x="6196085" y="3302757"/>
                </a:moveTo>
                <a:lnTo>
                  <a:pt x="6196085" y="0"/>
                </a:lnTo>
                <a:lnTo>
                  <a:pt x="0" y="0"/>
                </a:lnTo>
                <a:lnTo>
                  <a:pt x="0" y="3302757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"/>
          <p:cNvSpPr/>
          <p:nvPr/>
        </p:nvSpPr>
        <p:spPr>
          <a:xfrm>
            <a:off x="8057880" y="1493280"/>
            <a:ext cx="230616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b="1" i="0" lang="fr-FR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Void Setup()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8057880" y="4266000"/>
            <a:ext cx="230616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libri"/>
              <a:buNone/>
            </a:pPr>
            <a:r>
              <a:rPr b="1" i="0" lang="fr-FR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Void Loop()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6636960" y="0"/>
            <a:ext cx="491040" cy="65131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1"/>
          <p:cNvSpPr/>
          <p:nvPr/>
        </p:nvSpPr>
        <p:spPr>
          <a:xfrm>
            <a:off x="10197720" y="-249120"/>
            <a:ext cx="138960" cy="6670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1"/>
          <p:cNvSpPr/>
          <p:nvPr/>
        </p:nvSpPr>
        <p:spPr>
          <a:xfrm>
            <a:off x="6761880" y="6298560"/>
            <a:ext cx="3574440" cy="216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69"/>
          <p:cNvGrpSpPr/>
          <p:nvPr/>
        </p:nvGrpSpPr>
        <p:grpSpPr>
          <a:xfrm>
            <a:off x="3722040" y="281520"/>
            <a:ext cx="5729400" cy="6294600"/>
            <a:chOff x="3722040" y="281520"/>
            <a:chExt cx="5729400" cy="6294600"/>
          </a:xfrm>
        </p:grpSpPr>
        <p:pic>
          <p:nvPicPr>
            <p:cNvPr id="1254" name="Google Shape;1254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78200" y="286560"/>
              <a:ext cx="3140280" cy="62895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5" name="Google Shape;1255;p69"/>
            <p:cNvGrpSpPr/>
            <p:nvPr/>
          </p:nvGrpSpPr>
          <p:grpSpPr>
            <a:xfrm>
              <a:off x="3778200" y="281520"/>
              <a:ext cx="5247360" cy="552960"/>
              <a:chOff x="3778200" y="281520"/>
              <a:chExt cx="5247360" cy="552960"/>
            </a:xfrm>
          </p:grpSpPr>
          <p:sp>
            <p:nvSpPr>
              <p:cNvPr id="1256" name="Google Shape;1256;p69"/>
              <p:cNvSpPr/>
              <p:nvPr/>
            </p:nvSpPr>
            <p:spPr>
              <a:xfrm>
                <a:off x="3778200" y="281520"/>
                <a:ext cx="3038040" cy="552960"/>
              </a:xfrm>
              <a:prstGeom prst="rect">
                <a:avLst/>
              </a:prstGeom>
              <a:noFill/>
              <a:ln cap="flat" cmpd="sng" w="28575">
                <a:solidFill>
                  <a:srgbClr val="ED7D3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9"/>
              <p:cNvSpPr/>
              <p:nvPr/>
            </p:nvSpPr>
            <p:spPr>
              <a:xfrm>
                <a:off x="6918840" y="385920"/>
                <a:ext cx="615240" cy="3931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5B9BD5"/>
              </a:solidFill>
              <a:ln cap="flat" cmpd="sng" w="25400">
                <a:solidFill>
                  <a:srgbClr val="43729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9"/>
              <p:cNvSpPr/>
              <p:nvPr/>
            </p:nvSpPr>
            <p:spPr>
              <a:xfrm>
                <a:off x="7534440" y="415440"/>
                <a:ext cx="1491120" cy="36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fr-FR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define pin </a:t>
                </a:r>
                <a:endParaRPr b="0" i="0" sz="18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9" name="Google Shape;1259;p69"/>
            <p:cNvGrpSpPr/>
            <p:nvPr/>
          </p:nvGrpSpPr>
          <p:grpSpPr>
            <a:xfrm>
              <a:off x="3781080" y="892080"/>
              <a:ext cx="5244480" cy="1374120"/>
              <a:chOff x="3781080" y="892080"/>
              <a:chExt cx="5244480" cy="1374120"/>
            </a:xfrm>
          </p:grpSpPr>
          <p:sp>
            <p:nvSpPr>
              <p:cNvPr id="1260" name="Google Shape;1260;p69"/>
              <p:cNvSpPr/>
              <p:nvPr/>
            </p:nvSpPr>
            <p:spPr>
              <a:xfrm>
                <a:off x="6918840" y="1336320"/>
                <a:ext cx="615240" cy="3931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5B9BD5"/>
              </a:solidFill>
              <a:ln cap="flat" cmpd="sng" w="25400">
                <a:solidFill>
                  <a:srgbClr val="43729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9"/>
              <p:cNvSpPr/>
              <p:nvPr/>
            </p:nvSpPr>
            <p:spPr>
              <a:xfrm>
                <a:off x="7534440" y="1283040"/>
                <a:ext cx="1491120" cy="638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fr-FR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Configuration de pin</a:t>
                </a:r>
                <a:endParaRPr b="0" i="0" sz="18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3781080" y="892080"/>
                <a:ext cx="3035160" cy="1374120"/>
              </a:xfrm>
              <a:prstGeom prst="rect">
                <a:avLst/>
              </a:prstGeom>
              <a:noFill/>
              <a:ln cap="flat" cmpd="sng" w="28575">
                <a:solidFill>
                  <a:srgbClr val="ED7D3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3722040" y="3079440"/>
              <a:ext cx="5233320" cy="1027440"/>
              <a:chOff x="3722040" y="3079440"/>
              <a:chExt cx="5233320" cy="102744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6832080" y="3397320"/>
                <a:ext cx="615240" cy="3931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5B9BD5"/>
              </a:solidFill>
              <a:ln cap="flat" cmpd="sng" w="25400">
                <a:solidFill>
                  <a:srgbClr val="43729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9"/>
              <p:cNvSpPr/>
              <p:nvPr/>
            </p:nvSpPr>
            <p:spPr>
              <a:xfrm>
                <a:off x="7464240" y="3423960"/>
                <a:ext cx="1491120" cy="36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fr-FR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Code robot</a:t>
                </a:r>
                <a:endParaRPr b="0" i="0" sz="18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69"/>
              <p:cNvSpPr/>
              <p:nvPr/>
            </p:nvSpPr>
            <p:spPr>
              <a:xfrm>
                <a:off x="3722040" y="3079440"/>
                <a:ext cx="3035160" cy="1027440"/>
              </a:xfrm>
              <a:prstGeom prst="rect">
                <a:avLst/>
              </a:prstGeom>
              <a:noFill/>
              <a:ln cap="flat" cmpd="sng" w="28575">
                <a:solidFill>
                  <a:srgbClr val="ED7D3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7" name="Google Shape;1267;p69"/>
            <p:cNvGrpSpPr/>
            <p:nvPr/>
          </p:nvGrpSpPr>
          <p:grpSpPr>
            <a:xfrm>
              <a:off x="3746520" y="4209840"/>
              <a:ext cx="5595840" cy="2366280"/>
              <a:chOff x="3746520" y="4209840"/>
              <a:chExt cx="5595840" cy="2366280"/>
            </a:xfrm>
          </p:grpSpPr>
          <p:sp>
            <p:nvSpPr>
              <p:cNvPr id="1268" name="Google Shape;1268;p69"/>
              <p:cNvSpPr/>
              <p:nvPr/>
            </p:nvSpPr>
            <p:spPr>
              <a:xfrm>
                <a:off x="6764040" y="5013000"/>
                <a:ext cx="615240" cy="3931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5B9BD5"/>
              </a:solidFill>
              <a:ln cap="flat" cmpd="sng" w="25400">
                <a:solidFill>
                  <a:srgbClr val="43729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9"/>
              <p:cNvSpPr/>
              <p:nvPr/>
            </p:nvSpPr>
            <p:spPr>
              <a:xfrm>
                <a:off x="7379640" y="5036400"/>
                <a:ext cx="1962720" cy="638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fr-FR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Créer les fonction</a:t>
                </a:r>
                <a:endParaRPr b="0" i="0" sz="18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69"/>
              <p:cNvSpPr/>
              <p:nvPr/>
            </p:nvSpPr>
            <p:spPr>
              <a:xfrm>
                <a:off x="3746520" y="4209840"/>
                <a:ext cx="3035160" cy="2366280"/>
              </a:xfrm>
              <a:prstGeom prst="rect">
                <a:avLst/>
              </a:prstGeom>
              <a:noFill/>
              <a:ln cap="flat" cmpd="sng" w="28575">
                <a:solidFill>
                  <a:srgbClr val="ED7D3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1" name="Google Shape;1271;p69"/>
            <p:cNvGrpSpPr/>
            <p:nvPr/>
          </p:nvGrpSpPr>
          <p:grpSpPr>
            <a:xfrm>
              <a:off x="3746520" y="2432520"/>
              <a:ext cx="5704920" cy="552960"/>
              <a:chOff x="3746520" y="2432520"/>
              <a:chExt cx="5704920" cy="552960"/>
            </a:xfrm>
          </p:grpSpPr>
          <p:sp>
            <p:nvSpPr>
              <p:cNvPr id="1272" name="Google Shape;1272;p69"/>
              <p:cNvSpPr/>
              <p:nvPr/>
            </p:nvSpPr>
            <p:spPr>
              <a:xfrm>
                <a:off x="6848640" y="2554200"/>
                <a:ext cx="615240" cy="39312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5B9BD5"/>
              </a:solidFill>
              <a:ln cap="flat" cmpd="sng" w="25400">
                <a:solidFill>
                  <a:srgbClr val="43729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7488720" y="2581200"/>
                <a:ext cx="1962720" cy="36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fr-FR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Read sensor</a:t>
                </a:r>
                <a:endParaRPr b="0" i="0" sz="18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3746520" y="2432520"/>
                <a:ext cx="3038040" cy="552960"/>
              </a:xfrm>
              <a:prstGeom prst="rect">
                <a:avLst/>
              </a:prstGeom>
              <a:noFill/>
              <a:ln cap="flat" cmpd="sng" w="28575">
                <a:solidFill>
                  <a:srgbClr val="ED7D3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5" name="Google Shape;1275;p69"/>
          <p:cNvSpPr/>
          <p:nvPr/>
        </p:nvSpPr>
        <p:spPr>
          <a:xfrm>
            <a:off x="280080" y="348480"/>
            <a:ext cx="3269100" cy="565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ED7D3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fr-F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 body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"/>
          <p:cNvSpPr txBox="1"/>
          <p:nvPr>
            <p:ph type="title"/>
          </p:nvPr>
        </p:nvSpPr>
        <p:spPr>
          <a:xfrm>
            <a:off x="1143000" y="665280"/>
            <a:ext cx="8077320" cy="70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arduino with your pc</a:t>
            </a:r>
            <a:endParaRPr b="0"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675" y="1371600"/>
            <a:ext cx="6292650" cy="4187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2019-10-12T12:21:29Z</dcterms:created>
  <dc:creator>Haddad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68</vt:i4>
  </property>
</Properties>
</file>